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35" r:id="rId2"/>
    <p:sldMasterId id="2147484072" r:id="rId3"/>
  </p:sldMasterIdLst>
  <p:notesMasterIdLst>
    <p:notesMasterId r:id="rId91"/>
  </p:notesMasterIdLst>
  <p:sldIdLst>
    <p:sldId id="270" r:id="rId4"/>
    <p:sldId id="371" r:id="rId5"/>
    <p:sldId id="301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415" r:id="rId14"/>
    <p:sldId id="416" r:id="rId15"/>
    <p:sldId id="417" r:id="rId16"/>
    <p:sldId id="418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4" r:id="rId27"/>
    <p:sldId id="373" r:id="rId28"/>
    <p:sldId id="374" r:id="rId29"/>
    <p:sldId id="365" r:id="rId30"/>
    <p:sldId id="366" r:id="rId31"/>
    <p:sldId id="367" r:id="rId32"/>
    <p:sldId id="368" r:id="rId33"/>
    <p:sldId id="363" r:id="rId34"/>
    <p:sldId id="372" r:id="rId35"/>
    <p:sldId id="375" r:id="rId36"/>
    <p:sldId id="379" r:id="rId37"/>
    <p:sldId id="376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369" r:id="rId53"/>
    <p:sldId id="288" r:id="rId54"/>
    <p:sldId id="433" r:id="rId55"/>
    <p:sldId id="434" r:id="rId56"/>
    <p:sldId id="435" r:id="rId57"/>
    <p:sldId id="436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44" r:id="rId66"/>
    <p:sldId id="445" r:id="rId67"/>
    <p:sldId id="404" r:id="rId68"/>
    <p:sldId id="405" r:id="rId69"/>
    <p:sldId id="406" r:id="rId70"/>
    <p:sldId id="407" r:id="rId71"/>
    <p:sldId id="408" r:id="rId72"/>
    <p:sldId id="295" r:id="rId73"/>
    <p:sldId id="302" r:id="rId74"/>
    <p:sldId id="370" r:id="rId75"/>
    <p:sldId id="409" r:id="rId76"/>
    <p:sldId id="410" r:id="rId77"/>
    <p:sldId id="411" r:id="rId78"/>
    <p:sldId id="414" r:id="rId79"/>
    <p:sldId id="413" r:id="rId80"/>
    <p:sldId id="296" r:id="rId81"/>
    <p:sldId id="297" r:id="rId82"/>
    <p:sldId id="298" r:id="rId83"/>
    <p:sldId id="300" r:id="rId84"/>
    <p:sldId id="306" r:id="rId85"/>
    <p:sldId id="309" r:id="rId86"/>
    <p:sldId id="307" r:id="rId87"/>
    <p:sldId id="344" r:id="rId88"/>
    <p:sldId id="299" r:id="rId89"/>
    <p:sldId id="275" r:id="rId90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02" autoAdjust="0"/>
    <p:restoredTop sz="94660"/>
  </p:normalViewPr>
  <p:slideViewPr>
    <p:cSldViewPr>
      <p:cViewPr varScale="1">
        <p:scale>
          <a:sx n="86" d="100"/>
          <a:sy n="86" d="100"/>
        </p:scale>
        <p:origin x="26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tableStyles" Target="tableStyle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onso Martínez" userId="c917cd39c219d606" providerId="LiveId" clId="{D4ED6499-A39D-8340-8B5D-6F207C276937}"/>
    <pc:docChg chg="custSel addSld delSld modSld sldOrd">
      <pc:chgData name="Carlos Alonso Martínez" userId="c917cd39c219d606" providerId="LiveId" clId="{D4ED6499-A39D-8340-8B5D-6F207C276937}" dt="2021-03-31T08:24:12.639" v="45" actId="313"/>
      <pc:docMkLst>
        <pc:docMk/>
      </pc:docMkLst>
      <pc:sldChg chg="del">
        <pc:chgData name="Carlos Alonso Martínez" userId="c917cd39c219d606" providerId="LiveId" clId="{D4ED6499-A39D-8340-8B5D-6F207C276937}" dt="2021-03-30T11:16:09.485" v="11" actId="2696"/>
        <pc:sldMkLst>
          <pc:docMk/>
          <pc:sldMk cId="1713975133" sldId="288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4116079717" sldId="288"/>
        </pc:sldMkLst>
      </pc:sldChg>
      <pc:sldChg chg="del">
        <pc:chgData name="Carlos Alonso Martínez" userId="c917cd39c219d606" providerId="LiveId" clId="{D4ED6499-A39D-8340-8B5D-6F207C276937}" dt="2021-03-30T11:16:09.501" v="12" actId="2696"/>
        <pc:sldMkLst>
          <pc:docMk/>
          <pc:sldMk cId="2131524785" sldId="289"/>
        </pc:sldMkLst>
      </pc:sldChg>
      <pc:sldChg chg="del">
        <pc:chgData name="Carlos Alonso Martínez" userId="c917cd39c219d606" providerId="LiveId" clId="{D4ED6499-A39D-8340-8B5D-6F207C276937}" dt="2021-03-30T11:16:09.524" v="13" actId="2696"/>
        <pc:sldMkLst>
          <pc:docMk/>
          <pc:sldMk cId="513277228" sldId="290"/>
        </pc:sldMkLst>
      </pc:sldChg>
      <pc:sldChg chg="del">
        <pc:chgData name="Carlos Alonso Martínez" userId="c917cd39c219d606" providerId="LiveId" clId="{D4ED6499-A39D-8340-8B5D-6F207C276937}" dt="2021-03-30T11:16:09.462" v="10" actId="2696"/>
        <pc:sldMkLst>
          <pc:docMk/>
          <pc:sldMk cId="197728545" sldId="294"/>
        </pc:sldMkLst>
      </pc:sldChg>
      <pc:sldChg chg="modSp ord">
        <pc:chgData name="Carlos Alonso Martínez" userId="c917cd39c219d606" providerId="LiveId" clId="{D4ED6499-A39D-8340-8B5D-6F207C276937}" dt="2021-03-31T08:24:12.639" v="45" actId="313"/>
        <pc:sldMkLst>
          <pc:docMk/>
          <pc:sldMk cId="326730580" sldId="295"/>
        </pc:sldMkLst>
        <pc:spChg chg="mod">
          <ac:chgData name="Carlos Alonso Martínez" userId="c917cd39c219d606" providerId="LiveId" clId="{D4ED6499-A39D-8340-8B5D-6F207C276937}" dt="2021-03-31T08:24:12.639" v="45" actId="313"/>
          <ac:spMkLst>
            <pc:docMk/>
            <pc:sldMk cId="326730580" sldId="295"/>
            <ac:spMk id="3" creationId="{27D50400-BC16-E34D-B254-62D492E42654}"/>
          </ac:spMkLst>
        </pc:spChg>
      </pc:sldChg>
      <pc:sldChg chg="ord">
        <pc:chgData name="Carlos Alonso Martínez" userId="c917cd39c219d606" providerId="LiveId" clId="{D4ED6499-A39D-8340-8B5D-6F207C276937}" dt="2021-03-30T11:17:40.790" v="29"/>
        <pc:sldMkLst>
          <pc:docMk/>
          <pc:sldMk cId="2689419797" sldId="302"/>
        </pc:sldMkLst>
      </pc:sldChg>
      <pc:sldChg chg="modSp">
        <pc:chgData name="Carlos Alonso Martínez" userId="c917cd39c219d606" providerId="LiveId" clId="{D4ED6499-A39D-8340-8B5D-6F207C276937}" dt="2021-03-30T11:18:36.269" v="30" actId="242"/>
        <pc:sldMkLst>
          <pc:docMk/>
          <pc:sldMk cId="649339788" sldId="306"/>
        </pc:sldMkLst>
        <pc:spChg chg="mod">
          <ac:chgData name="Carlos Alonso Martínez" userId="c917cd39c219d606" providerId="LiveId" clId="{D4ED6499-A39D-8340-8B5D-6F207C276937}" dt="2021-03-30T11:18:36.269" v="30" actId="242"/>
          <ac:spMkLst>
            <pc:docMk/>
            <pc:sldMk cId="649339788" sldId="306"/>
            <ac:spMk id="2" creationId="{0384DE30-4D66-1C44-B222-81BC7A38B871}"/>
          </ac:spMkLst>
        </pc:spChg>
      </pc:sldChg>
      <pc:sldChg chg="modSp">
        <pc:chgData name="Carlos Alonso Martínez" userId="c917cd39c219d606" providerId="LiveId" clId="{D4ED6499-A39D-8340-8B5D-6F207C276937}" dt="2021-03-30T11:18:46.692" v="32" actId="242"/>
        <pc:sldMkLst>
          <pc:docMk/>
          <pc:sldMk cId="2837984228" sldId="307"/>
        </pc:sldMkLst>
        <pc:spChg chg="mod">
          <ac:chgData name="Carlos Alonso Martínez" userId="c917cd39c219d606" providerId="LiveId" clId="{D4ED6499-A39D-8340-8B5D-6F207C276937}" dt="2021-03-30T11:18:46.692" v="32" actId="242"/>
          <ac:spMkLst>
            <pc:docMk/>
            <pc:sldMk cId="2837984228" sldId="307"/>
            <ac:spMk id="2" creationId="{02BBD6FF-4B04-F548-87C6-0617E5119E0B}"/>
          </ac:spMkLst>
        </pc:spChg>
      </pc:sldChg>
      <pc:sldChg chg="modSp">
        <pc:chgData name="Carlos Alonso Martínez" userId="c917cd39c219d606" providerId="LiveId" clId="{D4ED6499-A39D-8340-8B5D-6F207C276937}" dt="2021-03-30T11:18:40.797" v="31" actId="242"/>
        <pc:sldMkLst>
          <pc:docMk/>
          <pc:sldMk cId="2245751638" sldId="309"/>
        </pc:sldMkLst>
        <pc:spChg chg="mod">
          <ac:chgData name="Carlos Alonso Martínez" userId="c917cd39c219d606" providerId="LiveId" clId="{D4ED6499-A39D-8340-8B5D-6F207C276937}" dt="2021-03-30T11:18:40.797" v="31" actId="242"/>
          <ac:spMkLst>
            <pc:docMk/>
            <pc:sldMk cId="2245751638" sldId="309"/>
            <ac:spMk id="2" creationId="{73028E0C-486C-554E-A20B-8714F33AD21D}"/>
          </ac:spMkLst>
        </pc:spChg>
      </pc:sldChg>
      <pc:sldChg chg="del">
        <pc:chgData name="Carlos Alonso Martínez" userId="c917cd39c219d606" providerId="LiveId" clId="{D4ED6499-A39D-8340-8B5D-6F207C276937}" dt="2021-03-30T11:16:09.438" v="8" actId="2696"/>
        <pc:sldMkLst>
          <pc:docMk/>
          <pc:sldMk cId="582543907" sldId="369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3676624639" sldId="369"/>
        </pc:sldMkLst>
      </pc:sldChg>
      <pc:sldChg chg="del">
        <pc:chgData name="Carlos Alonso Martínez" userId="c917cd39c219d606" providerId="LiveId" clId="{D4ED6499-A39D-8340-8B5D-6F207C276937}" dt="2021-03-30T11:54:21.722" v="33" actId="2696"/>
        <pc:sldMkLst>
          <pc:docMk/>
          <pc:sldMk cId="1193263051" sldId="378"/>
        </pc:sldMkLst>
      </pc:sldChg>
      <pc:sldChg chg="del">
        <pc:chgData name="Carlos Alonso Martínez" userId="c917cd39c219d606" providerId="LiveId" clId="{D4ED6499-A39D-8340-8B5D-6F207C276937}" dt="2021-03-30T11:16:09.314" v="1" actId="2696"/>
        <pc:sldMkLst>
          <pc:docMk/>
          <pc:sldMk cId="4148569539" sldId="380"/>
        </pc:sldMkLst>
      </pc:sldChg>
      <pc:sldChg chg="del">
        <pc:chgData name="Carlos Alonso Martínez" userId="c917cd39c219d606" providerId="LiveId" clId="{D4ED6499-A39D-8340-8B5D-6F207C276937}" dt="2021-03-30T11:16:09.533" v="14" actId="2696"/>
        <pc:sldMkLst>
          <pc:docMk/>
          <pc:sldMk cId="444696893" sldId="381"/>
        </pc:sldMkLst>
      </pc:sldChg>
      <pc:sldChg chg="del">
        <pc:chgData name="Carlos Alonso Martínez" userId="c917cd39c219d606" providerId="LiveId" clId="{D4ED6499-A39D-8340-8B5D-6F207C276937}" dt="2021-03-30T11:16:09.550" v="15" actId="2696"/>
        <pc:sldMkLst>
          <pc:docMk/>
          <pc:sldMk cId="1838467341" sldId="382"/>
        </pc:sldMkLst>
      </pc:sldChg>
      <pc:sldChg chg="del">
        <pc:chgData name="Carlos Alonso Martínez" userId="c917cd39c219d606" providerId="LiveId" clId="{D4ED6499-A39D-8340-8B5D-6F207C276937}" dt="2021-03-30T11:16:09.564" v="16" actId="2696"/>
        <pc:sldMkLst>
          <pc:docMk/>
          <pc:sldMk cId="1523888380" sldId="383"/>
        </pc:sldMkLst>
      </pc:sldChg>
      <pc:sldChg chg="del">
        <pc:chgData name="Carlos Alonso Martínez" userId="c917cd39c219d606" providerId="LiveId" clId="{D4ED6499-A39D-8340-8B5D-6F207C276937}" dt="2021-03-30T11:16:09.595" v="17" actId="2696"/>
        <pc:sldMkLst>
          <pc:docMk/>
          <pc:sldMk cId="495669538" sldId="384"/>
        </pc:sldMkLst>
      </pc:sldChg>
      <pc:sldChg chg="del">
        <pc:chgData name="Carlos Alonso Martínez" userId="c917cd39c219d606" providerId="LiveId" clId="{D4ED6499-A39D-8340-8B5D-6F207C276937}" dt="2021-03-30T11:16:09.348" v="2" actId="2696"/>
        <pc:sldMkLst>
          <pc:docMk/>
          <pc:sldMk cId="2224726006" sldId="385"/>
        </pc:sldMkLst>
      </pc:sldChg>
      <pc:sldChg chg="del">
        <pc:chgData name="Carlos Alonso Martínez" userId="c917cd39c219d606" providerId="LiveId" clId="{D4ED6499-A39D-8340-8B5D-6F207C276937}" dt="2021-03-30T11:16:09.367" v="3" actId="2696"/>
        <pc:sldMkLst>
          <pc:docMk/>
          <pc:sldMk cId="438907654" sldId="386"/>
        </pc:sldMkLst>
      </pc:sldChg>
      <pc:sldChg chg="del">
        <pc:chgData name="Carlos Alonso Martínez" userId="c917cd39c219d606" providerId="LiveId" clId="{D4ED6499-A39D-8340-8B5D-6F207C276937}" dt="2021-03-30T11:16:09.376" v="4" actId="2696"/>
        <pc:sldMkLst>
          <pc:docMk/>
          <pc:sldMk cId="2378787135" sldId="387"/>
        </pc:sldMkLst>
      </pc:sldChg>
      <pc:sldChg chg="del">
        <pc:chgData name="Carlos Alonso Martínez" userId="c917cd39c219d606" providerId="LiveId" clId="{D4ED6499-A39D-8340-8B5D-6F207C276937}" dt="2021-03-30T11:16:09.387" v="5" actId="2696"/>
        <pc:sldMkLst>
          <pc:docMk/>
          <pc:sldMk cId="1779985476" sldId="389"/>
        </pc:sldMkLst>
      </pc:sldChg>
      <pc:sldChg chg="del">
        <pc:chgData name="Carlos Alonso Martínez" userId="c917cd39c219d606" providerId="LiveId" clId="{D4ED6499-A39D-8340-8B5D-6F207C276937}" dt="2021-03-30T11:16:09.395" v="6" actId="2696"/>
        <pc:sldMkLst>
          <pc:docMk/>
          <pc:sldMk cId="1124618319" sldId="391"/>
        </pc:sldMkLst>
      </pc:sldChg>
      <pc:sldChg chg="del">
        <pc:chgData name="Carlos Alonso Martínez" userId="c917cd39c219d606" providerId="LiveId" clId="{D4ED6499-A39D-8340-8B5D-6F207C276937}" dt="2021-03-30T11:16:09.413" v="7" actId="2696"/>
        <pc:sldMkLst>
          <pc:docMk/>
          <pc:sldMk cId="4162330348" sldId="392"/>
        </pc:sldMkLst>
      </pc:sldChg>
      <pc:sldChg chg="del">
        <pc:chgData name="Carlos Alonso Martínez" userId="c917cd39c219d606" providerId="LiveId" clId="{D4ED6499-A39D-8340-8B5D-6F207C276937}" dt="2021-03-30T11:16:49.351" v="20" actId="2696"/>
        <pc:sldMkLst>
          <pc:docMk/>
          <pc:sldMk cId="4288284246" sldId="393"/>
        </pc:sldMkLst>
      </pc:sldChg>
      <pc:sldChg chg="del">
        <pc:chgData name="Carlos Alonso Martínez" userId="c917cd39c219d606" providerId="LiveId" clId="{D4ED6499-A39D-8340-8B5D-6F207C276937}" dt="2021-03-30T11:16:09.450" v="9" actId="2696"/>
        <pc:sldMkLst>
          <pc:docMk/>
          <pc:sldMk cId="585105628" sldId="394"/>
        </pc:sldMkLst>
      </pc:sldChg>
      <pc:sldChg chg="del">
        <pc:chgData name="Carlos Alonso Martínez" userId="c917cd39c219d606" providerId="LiveId" clId="{D4ED6499-A39D-8340-8B5D-6F207C276937}" dt="2021-03-30T11:16:49.321" v="19" actId="2696"/>
        <pc:sldMkLst>
          <pc:docMk/>
          <pc:sldMk cId="1207451481" sldId="395"/>
        </pc:sldMkLst>
      </pc:sldChg>
      <pc:sldChg chg="del">
        <pc:chgData name="Carlos Alonso Martínez" userId="c917cd39c219d606" providerId="LiveId" clId="{D4ED6499-A39D-8340-8B5D-6F207C276937}" dt="2021-03-30T11:16:49.367" v="21" actId="2696"/>
        <pc:sldMkLst>
          <pc:docMk/>
          <pc:sldMk cId="2292177181" sldId="396"/>
        </pc:sldMkLst>
      </pc:sldChg>
      <pc:sldChg chg="del">
        <pc:chgData name="Carlos Alonso Martínez" userId="c917cd39c219d606" providerId="LiveId" clId="{D4ED6499-A39D-8340-8B5D-6F207C276937}" dt="2021-03-30T11:16:49.386" v="22" actId="2696"/>
        <pc:sldMkLst>
          <pc:docMk/>
          <pc:sldMk cId="3322688713" sldId="398"/>
        </pc:sldMkLst>
      </pc:sldChg>
      <pc:sldChg chg="del">
        <pc:chgData name="Carlos Alonso Martínez" userId="c917cd39c219d606" providerId="LiveId" clId="{D4ED6499-A39D-8340-8B5D-6F207C276937}" dt="2021-03-30T11:16:49.415" v="25" actId="2696"/>
        <pc:sldMkLst>
          <pc:docMk/>
          <pc:sldMk cId="2483141904" sldId="399"/>
        </pc:sldMkLst>
      </pc:sldChg>
      <pc:sldChg chg="del">
        <pc:chgData name="Carlos Alonso Martínez" userId="c917cd39c219d606" providerId="LiveId" clId="{D4ED6499-A39D-8340-8B5D-6F207C276937}" dt="2021-03-30T11:16:49.398" v="23" actId="2696"/>
        <pc:sldMkLst>
          <pc:docMk/>
          <pc:sldMk cId="1284412922" sldId="400"/>
        </pc:sldMkLst>
      </pc:sldChg>
      <pc:sldChg chg="del">
        <pc:chgData name="Carlos Alonso Martínez" userId="c917cd39c219d606" providerId="LiveId" clId="{D4ED6499-A39D-8340-8B5D-6F207C276937}" dt="2021-03-30T11:16:49.407" v="24" actId="2696"/>
        <pc:sldMkLst>
          <pc:docMk/>
          <pc:sldMk cId="3673207111" sldId="401"/>
        </pc:sldMkLst>
      </pc:sldChg>
      <pc:sldChg chg="del">
        <pc:chgData name="Carlos Alonso Martínez" userId="c917cd39c219d606" providerId="LiveId" clId="{D4ED6499-A39D-8340-8B5D-6F207C276937}" dt="2021-03-30T11:16:49.424" v="26" actId="2696"/>
        <pc:sldMkLst>
          <pc:docMk/>
          <pc:sldMk cId="2993151154" sldId="402"/>
        </pc:sldMkLst>
      </pc:sldChg>
      <pc:sldChg chg="del">
        <pc:chgData name="Carlos Alonso Martínez" userId="c917cd39c219d606" providerId="LiveId" clId="{D4ED6499-A39D-8340-8B5D-6F207C276937}" dt="2021-03-30T11:16:49.442" v="27" actId="2696"/>
        <pc:sldMkLst>
          <pc:docMk/>
          <pc:sldMk cId="1101034557" sldId="403"/>
        </pc:sldMkLst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2564663871" sldId="419"/>
        </pc:sldMkLst>
      </pc:sldChg>
      <pc:sldChg chg="addSp modSp add">
        <pc:chgData name="Carlos Alonso Martínez" userId="c917cd39c219d606" providerId="LiveId" clId="{D4ED6499-A39D-8340-8B5D-6F207C276937}" dt="2021-03-30T11:58:13.010" v="44" actId="1582"/>
        <pc:sldMkLst>
          <pc:docMk/>
          <pc:sldMk cId="1908693831" sldId="420"/>
        </pc:sldMkLst>
        <pc:spChg chg="add mod">
          <ac:chgData name="Carlos Alonso Martínez" userId="c917cd39c219d606" providerId="LiveId" clId="{D4ED6499-A39D-8340-8B5D-6F207C276937}" dt="2021-03-30T11:58:13.010" v="44" actId="1582"/>
          <ac:spMkLst>
            <pc:docMk/>
            <pc:sldMk cId="1908693831" sldId="420"/>
            <ac:spMk id="3" creationId="{66561BA9-B49E-984E-90F5-8C100C4204F1}"/>
          </ac:spMkLst>
        </pc:spChg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2545966791" sldId="421"/>
        </pc:sldMkLst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234999768" sldId="422"/>
        </pc:sldMkLst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189493559" sldId="423"/>
        </pc:sldMkLst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411854335" sldId="424"/>
        </pc:sldMkLst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2227274650" sldId="425"/>
        </pc:sldMkLst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3538735114" sldId="426"/>
        </pc:sldMkLst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4235189810" sldId="427"/>
        </pc:sldMkLst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1520466509" sldId="428"/>
        </pc:sldMkLst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1400298858" sldId="429"/>
        </pc:sldMkLst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2667444600" sldId="430"/>
        </pc:sldMkLst>
      </pc:sldChg>
      <pc:sldChg chg="add">
        <pc:chgData name="Carlos Alonso Martínez" userId="c917cd39c219d606" providerId="LiveId" clId="{D4ED6499-A39D-8340-8B5D-6F207C276937}" dt="2021-03-30T11:15:56" v="0"/>
        <pc:sldMkLst>
          <pc:docMk/>
          <pc:sldMk cId="31860633" sldId="431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2152165158" sldId="432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1065559247" sldId="433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527877896" sldId="434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444425666" sldId="435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3804775843" sldId="436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880407516" sldId="437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1880777941" sldId="438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241029246" sldId="439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1414819930" sldId="440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3439316781" sldId="441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3399394177" sldId="442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2683344013" sldId="443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951498216" sldId="444"/>
        </pc:sldMkLst>
      </pc:sldChg>
      <pc:sldChg chg="add">
        <pc:chgData name="Carlos Alonso Martínez" userId="c917cd39c219d606" providerId="LiveId" clId="{D4ED6499-A39D-8340-8B5D-6F207C276937}" dt="2021-03-30T11:16:41.472" v="18"/>
        <pc:sldMkLst>
          <pc:docMk/>
          <pc:sldMk cId="3823539825" sldId="445"/>
        </pc:sldMkLst>
      </pc:sldChg>
      <pc:sldChg chg="add del">
        <pc:chgData name="Carlos Alonso Martínez" userId="c917cd39c219d606" providerId="LiveId" clId="{D4ED6499-A39D-8340-8B5D-6F207C276937}" dt="2021-03-30T11:54:52.526" v="37"/>
        <pc:sldMkLst>
          <pc:docMk/>
          <pc:sldMk cId="659261115" sldId="446"/>
        </pc:sldMkLst>
      </pc:sldChg>
      <pc:sldChg chg="modSp add del">
        <pc:chgData name="Carlos Alonso Martínez" userId="c917cd39c219d606" providerId="LiveId" clId="{D4ED6499-A39D-8340-8B5D-6F207C276937}" dt="2021-03-30T11:57:49.241" v="40" actId="2696"/>
        <pc:sldMkLst>
          <pc:docMk/>
          <pc:sldMk cId="1102995688" sldId="446"/>
        </pc:sldMkLst>
        <pc:spChg chg="mod">
          <ac:chgData name="Carlos Alonso Martínez" userId="c917cd39c219d606" providerId="LiveId" clId="{D4ED6499-A39D-8340-8B5D-6F207C276937}" dt="2021-03-30T11:54:58.364" v="39" actId="20577"/>
          <ac:spMkLst>
            <pc:docMk/>
            <pc:sldMk cId="1102995688" sldId="446"/>
            <ac:spMk id="3" creationId="{A5D46B84-ABB3-B94A-A941-D7959958DA6A}"/>
          </ac:spMkLst>
        </pc:spChg>
      </pc:sldChg>
      <pc:sldChg chg="add del">
        <pc:chgData name="Carlos Alonso Martínez" userId="c917cd39c219d606" providerId="LiveId" clId="{D4ED6499-A39D-8340-8B5D-6F207C276937}" dt="2021-03-30T11:54:46.636" v="35" actId="2696"/>
        <pc:sldMkLst>
          <pc:docMk/>
          <pc:sldMk cId="3618511523" sldId="4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>
            <a:extLst>
              <a:ext uri="{FF2B5EF4-FFF2-40B4-BE49-F238E27FC236}">
                <a16:creationId xmlns:a16="http://schemas.microsoft.com/office/drawing/2014/main" id="{EAD6E827-C583-46F8-9A04-B6133367D2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1C4AA672-5A86-4CCC-8B55-3B128E7C0E3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DFAD843-6921-41FF-BB6B-E7E7DD5D86D2}" type="datetimeFigureOut">
              <a:rPr lang="ca-ES" altLang="ca-ES"/>
              <a:pPr>
                <a:defRPr/>
              </a:pPr>
              <a:t>19/9/2021</a:t>
            </a:fld>
            <a:endParaRPr lang="ca-ES" altLang="ca-ES"/>
          </a:p>
        </p:txBody>
      </p:sp>
      <p:sp>
        <p:nvSpPr>
          <p:cNvPr id="4" name="Contenidor d'imatge de diapositiva 3">
            <a:extLst>
              <a:ext uri="{FF2B5EF4-FFF2-40B4-BE49-F238E27FC236}">
                <a16:creationId xmlns:a16="http://schemas.microsoft.com/office/drawing/2014/main" id="{47A046C2-4082-4A0A-81D8-67AC399E5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a-ES" noProof="0"/>
          </a:p>
        </p:txBody>
      </p:sp>
      <p:sp>
        <p:nvSpPr>
          <p:cNvPr id="5" name="Contenidor de notes 4">
            <a:extLst>
              <a:ext uri="{FF2B5EF4-FFF2-40B4-BE49-F238E27FC236}">
                <a16:creationId xmlns:a16="http://schemas.microsoft.com/office/drawing/2014/main" id="{E023918B-1BF0-45FE-915A-AA3803C9C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a-ES" altLang="ca-ES" noProof="0"/>
              <a:t>Editeu els estils de text del patró</a:t>
            </a:r>
          </a:p>
          <a:p>
            <a:pPr lvl="1"/>
            <a:r>
              <a:rPr lang="ca-ES" altLang="ca-ES" noProof="0"/>
              <a:t>Segon nivell</a:t>
            </a:r>
          </a:p>
          <a:p>
            <a:pPr lvl="2"/>
            <a:r>
              <a:rPr lang="ca-ES" altLang="ca-ES" noProof="0"/>
              <a:t>Tercer nivell</a:t>
            </a:r>
          </a:p>
          <a:p>
            <a:pPr lvl="3"/>
            <a:r>
              <a:rPr lang="ca-ES" altLang="ca-ES" noProof="0"/>
              <a:t>Quart nivell</a:t>
            </a:r>
          </a:p>
          <a:p>
            <a:pPr lvl="4"/>
            <a:r>
              <a:rPr lang="ca-ES" altLang="ca-ES" noProof="0"/>
              <a:t>Cinquè nivell</a:t>
            </a:r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C9F8966B-921A-44FD-8688-8252BD7341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3F101667-92A3-484D-A220-9425D0FE7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46D38C2-5CFF-429E-AA8B-D95B559922D6}" type="slidenum">
              <a:rPr lang="ca-ES" altLang="ca-ES"/>
              <a:pPr>
                <a:defRPr/>
              </a:pPr>
              <a:t>‹Nº›</a:t>
            </a:fld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32248933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6 CuadroTexto">
            <a:extLst>
              <a:ext uri="{FF2B5EF4-FFF2-40B4-BE49-F238E27FC236}">
                <a16:creationId xmlns:a16="http://schemas.microsoft.com/office/drawing/2014/main" id="{276F7A44-9750-4820-BDA7-E2F9A3E8F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60350"/>
            <a:ext cx="1722437" cy="646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</a:t>
            </a:r>
          </a:p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</a:t>
            </a:r>
          </a:p>
        </p:txBody>
      </p:sp>
      <p:cxnSp>
        <p:nvCxnSpPr>
          <p:cNvPr id="3" name="10 Conector recto">
            <a:extLst>
              <a:ext uri="{FF2B5EF4-FFF2-40B4-BE49-F238E27FC236}">
                <a16:creationId xmlns:a16="http://schemas.microsoft.com/office/drawing/2014/main" id="{875B585A-D303-4172-85E5-5C4C8F34E0FE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9">
            <a:extLst>
              <a:ext uri="{FF2B5EF4-FFF2-40B4-BE49-F238E27FC236}">
                <a16:creationId xmlns:a16="http://schemas.microsoft.com/office/drawing/2014/main" id="{5087F793-BA27-4E1A-AB26-9ACDBA0F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13208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>
            <a:extLst>
              <a:ext uri="{FF2B5EF4-FFF2-40B4-BE49-F238E27FC236}">
                <a16:creationId xmlns:a16="http://schemas.microsoft.com/office/drawing/2014/main" id="{F1F36DAD-E041-406B-AC82-ECBE28153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6" name="4 Marcador de número de diapositiva">
            <a:extLst>
              <a:ext uri="{FF2B5EF4-FFF2-40B4-BE49-F238E27FC236}">
                <a16:creationId xmlns:a16="http://schemas.microsoft.com/office/drawing/2014/main" id="{BFCF3C07-05A6-4233-A74C-9D8FB2AEFF9C}"/>
              </a:ext>
            </a:extLst>
          </p:cNvPr>
          <p:cNvSpPr>
            <a:spLocks noGrp="1" noChangeAspect="1"/>
          </p:cNvSpPr>
          <p:nvPr>
            <p:ph type="sldNum" sz="quarter" idx="10"/>
          </p:nvPr>
        </p:nvSpPr>
        <p:spPr>
          <a:xfrm>
            <a:off x="6659563" y="637063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4488631-96EB-4D7A-88D0-40A77CD8A848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172961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C9321422-CF2C-4757-938D-342DA7AF4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260350"/>
            <a:ext cx="355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6 CuadroTexto">
            <a:extLst>
              <a:ext uri="{FF2B5EF4-FFF2-40B4-BE49-F238E27FC236}">
                <a16:creationId xmlns:a16="http://schemas.microsoft.com/office/drawing/2014/main" id="{CE824362-6F95-43B0-9492-0C443E68A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87338"/>
            <a:ext cx="6143625" cy="2619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ca-ES" altLang="ca-ES" sz="1100"/>
              <a:t>Barcelona Activa, l</a:t>
            </a:r>
            <a:r>
              <a:rPr lang="ca-ES" altLang="es-ES" sz="1100"/>
              <a:t>’</a:t>
            </a:r>
            <a:r>
              <a:rPr lang="ca-ES" altLang="ca-ES" sz="1100"/>
              <a:t>agència de desenvolupament econòmic i local de l</a:t>
            </a:r>
            <a:r>
              <a:rPr lang="ca-ES" altLang="es-ES" sz="1100"/>
              <a:t>’</a:t>
            </a:r>
            <a:r>
              <a:rPr lang="ca-ES" altLang="ca-ES" sz="1100"/>
              <a:t>Ajuntament de Barcelona</a:t>
            </a:r>
          </a:p>
        </p:txBody>
      </p:sp>
      <p:cxnSp>
        <p:nvCxnSpPr>
          <p:cNvPr id="4" name="10 Conector recto">
            <a:extLst>
              <a:ext uri="{FF2B5EF4-FFF2-40B4-BE49-F238E27FC236}">
                <a16:creationId xmlns:a16="http://schemas.microsoft.com/office/drawing/2014/main" id="{CA2A041A-A783-43C9-93EB-F48ECA9FBB2A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>
            <a:extLst>
              <a:ext uri="{FF2B5EF4-FFF2-40B4-BE49-F238E27FC236}">
                <a16:creationId xmlns:a16="http://schemas.microsoft.com/office/drawing/2014/main" id="{7048187E-547B-4EF9-BAEB-73F0AFC1C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6" name="4 Marcador de número de diapositiva">
            <a:extLst>
              <a:ext uri="{FF2B5EF4-FFF2-40B4-BE49-F238E27FC236}">
                <a16:creationId xmlns:a16="http://schemas.microsoft.com/office/drawing/2014/main" id="{8CB47FC9-DD83-45B8-9FD1-F0378AE9F2A8}"/>
              </a:ext>
            </a:extLst>
          </p:cNvPr>
          <p:cNvSpPr>
            <a:spLocks noGrp="1" noChangeAspect="1"/>
          </p:cNvSpPr>
          <p:nvPr>
            <p:ph type="sldNum" sz="quarter" idx="10"/>
          </p:nvPr>
        </p:nvSpPr>
        <p:spPr>
          <a:xfrm>
            <a:off x="6659563" y="637063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A08C3E-97C1-4CA1-9003-376A189438BD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83128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AF0B77AF-4844-47C4-99FB-29336981F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260350"/>
            <a:ext cx="355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10 Conector recto">
            <a:extLst>
              <a:ext uri="{FF2B5EF4-FFF2-40B4-BE49-F238E27FC236}">
                <a16:creationId xmlns:a16="http://schemas.microsoft.com/office/drawing/2014/main" id="{3967083E-38F0-458B-A63C-7678EA1948FC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4 CuadroTexto">
            <a:extLst>
              <a:ext uri="{FF2B5EF4-FFF2-40B4-BE49-F238E27FC236}">
                <a16:creationId xmlns:a16="http://schemas.microsoft.com/office/drawing/2014/main" id="{F174055B-1B54-4F1C-9849-C8B93357F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5BA18802-7823-455C-BC69-A77BB8F93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D4B12E-C15B-47B4-8AB5-FA7A5A4F01BF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23177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en-US" sz="3600" b="1">
                <a:solidFill>
                  <a:srgbClr val="CC0000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 lvl="0" algn="l" eaLnBrk="0" hangingPunct="0">
              <a:tabLst>
                <a:tab pos="0" algn="l"/>
              </a:tabLs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v20200408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https://bit.ly/3fGIigr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5F574-19CD-4A61-8AF9-F683A7B468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8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C609BC93-F5EA-4795-B864-7F4A35ACE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60350"/>
            <a:ext cx="1722437" cy="646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</a:t>
            </a:r>
          </a:p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</a:t>
            </a:r>
          </a:p>
        </p:txBody>
      </p:sp>
      <p:sp>
        <p:nvSpPr>
          <p:cNvPr id="3" name="6 CuadroTexto">
            <a:extLst>
              <a:ext uri="{FF2B5EF4-FFF2-40B4-BE49-F238E27FC236}">
                <a16:creationId xmlns:a16="http://schemas.microsoft.com/office/drawing/2014/main" id="{177C72BF-067C-4229-BD44-353E42853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0"/>
            <a:ext cx="2592387" cy="923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hola hola hola hola hola hola</a:t>
            </a:r>
          </a:p>
        </p:txBody>
      </p:sp>
    </p:spTree>
    <p:extLst>
      <p:ext uri="{BB962C8B-B14F-4D97-AF65-F5344CB8AC3E}">
        <p14:creationId xmlns:p14="http://schemas.microsoft.com/office/powerpoint/2010/main" val="341630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 descr="Presentación_fondo_3.jpg">
            <a:extLst>
              <a:ext uri="{FF2B5EF4-FFF2-40B4-BE49-F238E27FC236}">
                <a16:creationId xmlns:a16="http://schemas.microsoft.com/office/drawing/2014/main" id="{4C267B84-3A9B-4157-9FAD-078313C0FE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0757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6 CuadroTexto">
            <a:extLst>
              <a:ext uri="{FF2B5EF4-FFF2-40B4-BE49-F238E27FC236}">
                <a16:creationId xmlns:a16="http://schemas.microsoft.com/office/drawing/2014/main" id="{27FAD50D-1667-452E-AEAB-BFAF1BB6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420938"/>
            <a:ext cx="2879725" cy="646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ca-ES" sz="1800"/>
          </a:p>
          <a:p>
            <a:pPr eaLnBrk="1" hangingPunct="1">
              <a:defRPr/>
            </a:pPr>
            <a:endParaRPr lang="es-ES" sz="1800"/>
          </a:p>
        </p:txBody>
      </p:sp>
      <p:pic>
        <p:nvPicPr>
          <p:cNvPr id="4" name="Imagen 8" descr="logo-positiu_basa-gran.png">
            <a:extLst>
              <a:ext uri="{FF2B5EF4-FFF2-40B4-BE49-F238E27FC236}">
                <a16:creationId xmlns:a16="http://schemas.microsoft.com/office/drawing/2014/main" id="{F6498437-867C-47AE-B710-88046A67E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1338" y="2968625"/>
            <a:ext cx="29813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U:\Dir_Comunicacio\Marca i identitat visual\LLIMES I LOGOS\30 ANYS BASA\LOGO-30 ANYS BASA\LOGO-30 ANYS BASA\PNG\SEGELL-30 ANYS BASA-BLAU.png">
            <a:extLst>
              <a:ext uri="{FF2B5EF4-FFF2-40B4-BE49-F238E27FC236}">
                <a16:creationId xmlns:a16="http://schemas.microsoft.com/office/drawing/2014/main" id="{3523CD5E-DCFE-4BDB-9B8B-E4D59399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75" y="3789363"/>
            <a:ext cx="8937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7 CuadroTexto">
            <a:extLst>
              <a:ext uri="{FF2B5EF4-FFF2-40B4-BE49-F238E27FC236}">
                <a16:creationId xmlns:a16="http://schemas.microsoft.com/office/drawing/2014/main" id="{2392BDDB-4789-4EA6-A385-42BB78F7B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6048375"/>
            <a:ext cx="3178175" cy="3540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700" b="1" noProof="1"/>
              <a:t>b</a:t>
            </a:r>
            <a:r>
              <a:rPr lang="es-ES_tradnl" sz="1700" b="1" noProof="1"/>
              <a:t>arcelona</a:t>
            </a:r>
            <a:r>
              <a:rPr sz="1700" b="1" noProof="1"/>
              <a:t>.cat/barcelonactiva</a:t>
            </a:r>
          </a:p>
        </p:txBody>
      </p:sp>
    </p:spTree>
    <p:extLst>
      <p:ext uri="{BB962C8B-B14F-4D97-AF65-F5344CB8AC3E}">
        <p14:creationId xmlns:p14="http://schemas.microsoft.com/office/powerpoint/2010/main" val="143364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923BAED3-453E-437D-A5E9-ADF3C1DAB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F5B51A-6EAA-4E6A-BA0A-BF33C855E664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  <p:pic>
        <p:nvPicPr>
          <p:cNvPr id="1027" name="Imagen 5">
            <a:extLst>
              <a:ext uri="{FF2B5EF4-FFF2-40B4-BE49-F238E27FC236}">
                <a16:creationId xmlns:a16="http://schemas.microsoft.com/office/drawing/2014/main" id="{F9649E99-DCC3-4825-892B-44C50E78E7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n 6" descr="logo-positiu_basa-01.png">
            <a:extLst>
              <a:ext uri="{FF2B5EF4-FFF2-40B4-BE49-F238E27FC236}">
                <a16:creationId xmlns:a16="http://schemas.microsoft.com/office/drawing/2014/main" id="{E3748439-ECB6-431B-B45B-3870B80AD6F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625" y="6284913"/>
            <a:ext cx="1190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9" r:id="rId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número de diapositiva">
            <a:extLst>
              <a:ext uri="{FF2B5EF4-FFF2-40B4-BE49-F238E27FC236}">
                <a16:creationId xmlns:a16="http://schemas.microsoft.com/office/drawing/2014/main" id="{FB17C8FA-D558-4E15-99A4-781553010141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6659563" y="63706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>
                <a:solidFill>
                  <a:srgbClr val="CC0000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85554FF-B056-4C5D-899E-BAAD09694372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  <p:pic>
        <p:nvPicPr>
          <p:cNvPr id="2051" name="Imagen 6">
            <a:extLst>
              <a:ext uri="{FF2B5EF4-FFF2-40B4-BE49-F238E27FC236}">
                <a16:creationId xmlns:a16="http://schemas.microsoft.com/office/drawing/2014/main" id="{67560B93-CDAC-42C5-9D09-22DC22004E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550" y="4214813"/>
            <a:ext cx="24495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Imagen 6" descr="logo-positiu_basa-01.png">
            <a:extLst>
              <a:ext uri="{FF2B5EF4-FFF2-40B4-BE49-F238E27FC236}">
                <a16:creationId xmlns:a16="http://schemas.microsoft.com/office/drawing/2014/main" id="{E5F642B3-4ED2-4741-B88A-46F37B7474B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5488" y="5175250"/>
            <a:ext cx="220345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Imagen 4">
            <a:extLst>
              <a:ext uri="{FF2B5EF4-FFF2-40B4-BE49-F238E27FC236}">
                <a16:creationId xmlns:a16="http://schemas.microsoft.com/office/drawing/2014/main" id="{4CB82AD0-6C10-4146-8B8D-889CF5C271C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</p:sldLayoutIdLst>
  <p:hf sldNum="0" hdr="0" ftr="0" dt="0"/>
  <p:txStyles>
    <p:titleStyle>
      <a:lvl1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lang="ca-ES" sz="2000" b="1" kern="1200" dirty="0">
          <a:solidFill>
            <a:schemeClr val="tx1"/>
          </a:solidFill>
          <a:latin typeface="Arial" pitchFamily="34" charset="0"/>
          <a:ea typeface="MS PGothic" charset="0"/>
          <a:cs typeface="Arial" pitchFamily="34" charset="0"/>
        </a:defRPr>
      </a:lvl1pPr>
      <a:lvl2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2pPr>
      <a:lvl3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3pPr>
      <a:lvl4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4pPr>
      <a:lvl5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5pPr>
      <a:lvl6pPr marL="4572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6" descr="logo-positiu_basa-01.png">
            <a:extLst>
              <a:ext uri="{FF2B5EF4-FFF2-40B4-BE49-F238E27FC236}">
                <a16:creationId xmlns:a16="http://schemas.microsoft.com/office/drawing/2014/main" id="{5EBA6195-8879-4B3B-A1C6-4F775A7E4F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0275" y="2997200"/>
            <a:ext cx="220345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Imagen 7">
            <a:extLst>
              <a:ext uri="{FF2B5EF4-FFF2-40B4-BE49-F238E27FC236}">
                <a16:creationId xmlns:a16="http://schemas.microsoft.com/office/drawing/2014/main" id="{BA328FE2-0D0D-41D5-9915-E14736F244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4 CuadroTexto">
            <a:extLst>
              <a:ext uri="{FF2B5EF4-FFF2-40B4-BE49-F238E27FC236}">
                <a16:creationId xmlns:a16="http://schemas.microsoft.com/office/drawing/2014/main" id="{4C19037B-550A-4C22-8EA0-A7F549A13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dirty="0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 dirty="0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dirty="0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 dirty="0">
              <a:solidFill>
                <a:srgbClr val="005E85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xdot509/2013/07/24/getting-started-with-windows-azure-part-2-what-are-cloud-services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" TargetMode="External"/><Relationship Id="rId2" Type="http://schemas.openxmlformats.org/officeDocument/2006/relationships/hyperlink" Target="https://news.thewindowsclub.com/microsoft-ebook-to-learn-azure-94125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azure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nsta.com/blog/cloud-market-share/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D24F8C-CA22-4AF5-AF94-CD05A8EDE4E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133600" y="990600"/>
            <a:ext cx="4876800" cy="4876800"/>
          </a:xfrm>
          <a:prstGeom prst="rect">
            <a:avLst/>
          </a:prstGeom>
        </p:spPr>
      </p:pic>
      <p:sp>
        <p:nvSpPr>
          <p:cNvPr id="11266" name="1 Título">
            <a:extLst>
              <a:ext uri="{FF2B5EF4-FFF2-40B4-BE49-F238E27FC236}">
                <a16:creationId xmlns:a16="http://schemas.microsoft.com/office/drawing/2014/main" id="{DB8F8BB3-8E76-4A4C-A274-752E18F4F7A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520700" y="1412776"/>
            <a:ext cx="8102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ES" altLang="ca-ES" sz="6000" b="1" noProof="1">
                <a:solidFill>
                  <a:srgbClr val="CC0000"/>
                </a:solidFill>
              </a:rPr>
              <a:t>Introducció a Azure Apps Service</a:t>
            </a:r>
            <a:endParaRPr lang="ca-ES" altLang="ca-ES" sz="6000" b="1" dirty="0">
              <a:solidFill>
                <a:srgbClr val="CC0000"/>
              </a:solidFill>
            </a:endParaRPr>
          </a:p>
          <a:p>
            <a:endParaRPr lang="ca-ES" altLang="ca-ES" sz="6000" b="1" dirty="0">
              <a:solidFill>
                <a:srgbClr val="CC0000"/>
              </a:solidFill>
            </a:endParaRPr>
          </a:p>
        </p:txBody>
      </p:sp>
      <p:sp>
        <p:nvSpPr>
          <p:cNvPr id="11267" name="4 CuadroTexto">
            <a:extLst>
              <a:ext uri="{FF2B5EF4-FFF2-40B4-BE49-F238E27FC236}">
                <a16:creationId xmlns:a16="http://schemas.microsoft.com/office/drawing/2014/main" id="{3502C5E6-C2BD-4AE7-A546-9C32552C50D9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868363" y="5877272"/>
            <a:ext cx="18133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ca-ES" altLang="ca-ES" b="1" dirty="0"/>
              <a:t>Setembre 2021</a:t>
            </a:r>
          </a:p>
        </p:txBody>
      </p:sp>
      <p:sp>
        <p:nvSpPr>
          <p:cNvPr id="5" name="7 CuadroTexto">
            <a:extLst>
              <a:ext uri="{FF2B5EF4-FFF2-40B4-BE49-F238E27FC236}">
                <a16:creationId xmlns:a16="http://schemas.microsoft.com/office/drawing/2014/main" id="{91974A3F-1D4D-8B40-B0F8-3490FEB12CFD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2342063" y="3985900"/>
            <a:ext cx="4459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ca-ES" altLang="ca-ES" sz="2800" b="1" dirty="0"/>
              <a:t>Daniel Castillo </a:t>
            </a:r>
            <a:r>
              <a:rPr lang="ca-ES" altLang="ca-ES" sz="2800" b="1" dirty="0" err="1"/>
              <a:t>Garrosset</a:t>
            </a:r>
            <a:endParaRPr lang="ca-ES" altLang="ca-ES" sz="28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F92D60-719A-114F-97C8-F1014EBAF15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820" y="4259844"/>
            <a:ext cx="3240360" cy="10413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22699-9CBA-2849-9E64-B786D03E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Microsoft </a:t>
            </a:r>
            <a:r>
              <a:rPr lang="ca-ES" dirty="0" err="1"/>
              <a:t>Azure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3C544-A3B9-A949-890D-5933D4F57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ca-ES" sz="2400" noProof="1">
                <a:latin typeface="Arial" charset="0"/>
                <a:cs typeface="Arial" charset="0"/>
              </a:rPr>
              <a:t>Microsoft va començar a oferir Windows Azure al 2010</a:t>
            </a:r>
          </a:p>
          <a:p>
            <a:pPr algn="just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sz="2400" noProof="1">
                <a:latin typeface="Arial" charset="0"/>
                <a:cs typeface="Arial" charset="0"/>
              </a:rPr>
              <a:t>Al 2015 canvia de nom per Microsoft Azure perquè ja no es limita a tecnologia Microsoft (actualment Linux és el SO més utilitzat a Azure).</a:t>
            </a:r>
          </a:p>
          <a:p>
            <a:pPr algn="just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sz="2400" noProof="1">
                <a:latin typeface="Arial" charset="0"/>
                <a:cs typeface="Arial" charset="0"/>
              </a:rPr>
              <a:t>A l’actualitat ofereix un gran ventall de productes: IaaS, PaaS i SaaS, tant propis de Microsoft com d’altres proveïdors (Ubuntu, SAP, Oracle, Elastic, etc.)</a:t>
            </a:r>
          </a:p>
          <a:p>
            <a:pPr algn="just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2322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BCA59-E92F-9440-AAAD-A012523E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Microsoft </a:t>
            </a:r>
            <a:r>
              <a:rPr lang="ca-ES" dirty="0" err="1"/>
              <a:t>Azure</a:t>
            </a:r>
            <a:r>
              <a:rPr lang="ca-ES" dirty="0"/>
              <a:t>: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1AAF1A-39E6-9B41-A23A-B27662F55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457200" algn="just"/>
            <a:r>
              <a:rPr lang="ca-ES" b="1" dirty="0"/>
              <a:t>Centre de dades</a:t>
            </a:r>
            <a:r>
              <a:rPr lang="ca-ES" dirty="0"/>
              <a:t>: edifici que allotja els servidors.  A l’actualitat més de 160.</a:t>
            </a:r>
          </a:p>
          <a:p>
            <a:pPr marL="514350" indent="-457200" algn="just"/>
            <a:r>
              <a:rPr lang="ca-ES" b="1" dirty="0"/>
              <a:t>Zones de disponibilitat</a:t>
            </a:r>
            <a:r>
              <a:rPr lang="ca-ES" dirty="0"/>
              <a:t>: conjunt de </a:t>
            </a:r>
            <a:r>
              <a:rPr lang="ca-ES" dirty="0" err="1"/>
              <a:t>datacenters</a:t>
            </a:r>
            <a:r>
              <a:rPr lang="ca-ES" dirty="0"/>
              <a:t> propers  interconnectats per oferir alta disponibilitat.</a:t>
            </a:r>
          </a:p>
          <a:p>
            <a:pPr marL="514350" indent="-457200" algn="just"/>
            <a:r>
              <a:rPr lang="ca-ES" b="1" dirty="0"/>
              <a:t>Regió</a:t>
            </a:r>
            <a:r>
              <a:rPr lang="ca-ES" dirty="0"/>
              <a:t>: conjunt de </a:t>
            </a:r>
            <a:r>
              <a:rPr lang="ca-ES" dirty="0" err="1"/>
              <a:t>datecenters</a:t>
            </a:r>
            <a:r>
              <a:rPr lang="ca-ES" dirty="0"/>
              <a:t> units per una xarxa de baixa latència.</a:t>
            </a:r>
          </a:p>
          <a:p>
            <a:pPr marL="514350" indent="-457200" algn="just"/>
            <a:r>
              <a:rPr lang="ca-ES" b="1" dirty="0"/>
              <a:t>Geografia</a:t>
            </a:r>
            <a:r>
              <a:rPr lang="ca-ES" dirty="0"/>
              <a:t>: zona que correspon a un mercat concert. Exemple: Espanya.</a:t>
            </a:r>
          </a:p>
        </p:txBody>
      </p:sp>
    </p:spTree>
    <p:extLst>
      <p:ext uri="{BB962C8B-B14F-4D97-AF65-F5344CB8AC3E}">
        <p14:creationId xmlns:p14="http://schemas.microsoft.com/office/powerpoint/2010/main" val="381345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BCA59-E92F-9440-AAAD-A012523E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Microsoft </a:t>
            </a:r>
            <a:r>
              <a:rPr lang="ca-ES" dirty="0" err="1"/>
              <a:t>Azure</a:t>
            </a:r>
            <a:r>
              <a:rPr lang="ca-ES" dirty="0"/>
              <a:t>: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1AAF1A-39E6-9B41-A23A-B27662F55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457200" algn="just"/>
            <a:r>
              <a:rPr lang="ca-ES" b="1" dirty="0"/>
              <a:t>Xarxa global </a:t>
            </a:r>
            <a:r>
              <a:rPr lang="ca-ES" b="1" dirty="0" err="1"/>
              <a:t>Azure</a:t>
            </a:r>
            <a:r>
              <a:rPr lang="ca-ES" dirty="0"/>
              <a:t>: infraestructura de xarxa que uneix les diferents regions, els </a:t>
            </a:r>
            <a:r>
              <a:rPr lang="ca-ES" dirty="0" err="1"/>
              <a:t>datacenters</a:t>
            </a:r>
            <a:r>
              <a:rPr lang="ca-ES" dirty="0"/>
              <a:t>, etc.</a:t>
            </a:r>
          </a:p>
          <a:p>
            <a:pPr marL="514350" indent="-457200" algn="just"/>
            <a:endParaRPr lang="ca-ES" dirty="0"/>
          </a:p>
          <a:p>
            <a:pPr marL="514350" indent="-457200" algn="just"/>
            <a:r>
              <a:rPr lang="ca-ES" b="1" dirty="0"/>
              <a:t>Punts presència</a:t>
            </a:r>
            <a:r>
              <a:rPr lang="ca-ES" dirty="0"/>
              <a:t>: nodes d’accés a la xarxa global </a:t>
            </a:r>
            <a:r>
              <a:rPr lang="ca-ES" dirty="0" err="1"/>
              <a:t>d’Azure</a:t>
            </a:r>
            <a:r>
              <a:rPr lang="ca-ES" dirty="0"/>
              <a:t>. Permet accedir amb baixa latència.</a:t>
            </a:r>
          </a:p>
          <a:p>
            <a:pPr marL="514350" indent="-457200" algn="just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23739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81D9B-0574-7747-A328-4C01848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Microsoft </a:t>
            </a:r>
            <a:r>
              <a:rPr lang="ca-ES" dirty="0" err="1"/>
              <a:t>Azure</a:t>
            </a:r>
            <a:r>
              <a:rPr lang="ca-ES" dirty="0"/>
              <a:t>: regions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E744093-6F26-7141-B511-687FDD5E6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56640"/>
            <a:ext cx="8229600" cy="42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0E966-C379-7649-B891-8595A629D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Microsoft </a:t>
            </a:r>
            <a:r>
              <a:rPr lang="ca-ES" dirty="0" err="1"/>
              <a:t>Azure</a:t>
            </a:r>
            <a:r>
              <a:rPr lang="ca-ES" dirty="0"/>
              <a:t>: geografia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47607D-EB64-8542-91E2-6DB667F0D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4474840" cy="4277072"/>
          </a:xfrm>
        </p:spPr>
        <p:txBody>
          <a:bodyPr/>
          <a:lstStyle/>
          <a:p>
            <a:pPr algn="just"/>
            <a:r>
              <a:rPr lang="ca-ES" dirty="0"/>
              <a:t>Alemanya és un exemple de geografia que associa una regió específica, per compliment normatiu alemany.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939E75-F26F-6B40-888A-745CD2593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3"/>
          <a:stretch/>
        </p:blipFill>
        <p:spPr>
          <a:xfrm>
            <a:off x="5364088" y="1600201"/>
            <a:ext cx="3615948" cy="445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0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1C99B-2497-524D-B34E-5B676442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Opcions d’administració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C9F7F2-F065-4244-B6DF-3398A3B51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Un portal web </a:t>
            </a:r>
            <a:r>
              <a:rPr lang="ca-ES" noProof="1">
                <a:latin typeface="Arial" charset="0"/>
                <a:cs typeface="Arial" charset="0"/>
                <a:hlinkClick r:id="rId2"/>
              </a:rPr>
              <a:t>https://portal.azure.com</a:t>
            </a:r>
            <a:r>
              <a:rPr lang="ca-ES" noProof="1">
                <a:latin typeface="Arial" charset="0"/>
                <a:cs typeface="Arial" charset="0"/>
              </a:rPr>
              <a:t> que permet realitzar totes les accions a través de menús web.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PowerShell disposa d’un mòdul específic per treballar sobre Azure, el que permet automatitzar tasques mitjançant scripts.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Utilitzant plantilles ARM (Azure Resource Manager) que permeten treballar sota la filosofia d’infrastructura com a codi (IoC), definint els recursos amb arxius tipus JSON.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68886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0C3D3-BE57-B74A-94C9-31B3E86C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Models de subscripció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1FC432-AB9C-514D-8810-19688F69D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just"/>
            <a:r>
              <a:rPr lang="ca-ES" sz="4200" b="1" dirty="0" err="1"/>
              <a:t>Pay</a:t>
            </a:r>
            <a:r>
              <a:rPr lang="ca-ES" sz="4200" b="1" dirty="0"/>
              <a:t> as </a:t>
            </a:r>
            <a:r>
              <a:rPr lang="ca-ES" sz="4200" b="1" dirty="0" err="1"/>
              <a:t>you</a:t>
            </a:r>
            <a:r>
              <a:rPr lang="ca-ES" sz="4200" b="1" dirty="0"/>
              <a:t> </a:t>
            </a:r>
            <a:r>
              <a:rPr lang="ca-ES" sz="4200" b="1" dirty="0" err="1"/>
              <a:t>go</a:t>
            </a:r>
            <a:r>
              <a:rPr lang="ca-ES" sz="4200" dirty="0"/>
              <a:t>: es facturen els diferents serveis per l’ús que es realitzi. Es necessita una targeta de crèdit. Inicialment hi ha una opció de prova (trial) que proporciona 170€ a utilitzar durant els primers 30 dies i 12 mesos per usar alguns serveis de forma gratuïta.</a:t>
            </a:r>
          </a:p>
          <a:p>
            <a:pPr algn="just"/>
            <a:endParaRPr lang="ca-ES" sz="3600" dirty="0"/>
          </a:p>
          <a:p>
            <a:pPr algn="just"/>
            <a:r>
              <a:rPr lang="ca-ES" sz="4200" b="1" dirty="0"/>
              <a:t>Enterprise</a:t>
            </a:r>
            <a:r>
              <a:rPr lang="ca-ES" sz="4200" dirty="0"/>
              <a:t>: usat per empreses i organitzacions. Té l’avantatge d’oferir descomptes respecte l’opció anterior a canvi d’assegurar un consum mínim.</a:t>
            </a:r>
          </a:p>
          <a:p>
            <a:pPr algn="just"/>
            <a:endParaRPr lang="ca-ES" sz="3600" dirty="0"/>
          </a:p>
          <a:p>
            <a:pPr algn="just"/>
            <a:r>
              <a:rPr lang="ca-ES" sz="4200" b="1" dirty="0" err="1"/>
              <a:t>Esponsoritzats</a:t>
            </a:r>
            <a:r>
              <a:rPr lang="ca-ES" sz="4200" dirty="0"/>
              <a:t>: usuaris de MDSN tenen un crèdit mensual disponible. El estudiants poden crear comptes per usar els serveis gratuïts sense necessitat d’introduir una targeta de crèdit i en el cas, d’estudiants universitaris tenen un crèdit de 100$ el primer any. </a:t>
            </a:r>
          </a:p>
          <a:p>
            <a:pPr algn="just"/>
            <a:endParaRPr lang="ca-ES" sz="3600" dirty="0"/>
          </a:p>
          <a:p>
            <a:pPr marL="0" indent="0" algn="just">
              <a:buNone/>
            </a:pPr>
            <a:r>
              <a:rPr lang="ca-ES" sz="4200" dirty="0">
                <a:solidFill>
                  <a:srgbClr val="C00000"/>
                </a:solidFill>
              </a:rPr>
              <a:t>Hi ha tota una sèrie de serveis que es poden utilitzar sense cost, és el que s’anomena la </a:t>
            </a:r>
            <a:r>
              <a:rPr lang="ca-ES" sz="4200" b="1" dirty="0">
                <a:solidFill>
                  <a:srgbClr val="C00000"/>
                </a:solidFill>
              </a:rPr>
              <a:t>capa gratuïta.</a:t>
            </a:r>
            <a:endParaRPr lang="ca-ES" sz="4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8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D4A02-B8F1-834E-B5EC-8B4E264B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: crear subscripció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AD8220-383A-A14C-A29F-98F7A7F4F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Crearem una </a:t>
            </a:r>
            <a:r>
              <a:rPr lang="ca-ES" b="1" noProof="1">
                <a:latin typeface="Arial" charset="0"/>
                <a:cs typeface="Arial" charset="0"/>
              </a:rPr>
              <a:t>subscripció de prova, </a:t>
            </a:r>
            <a:r>
              <a:rPr lang="ca-ES" noProof="1">
                <a:latin typeface="Arial" charset="0"/>
                <a:cs typeface="Arial" charset="0"/>
              </a:rPr>
              <a:t>per tant es necessita introduir una target de crèdit, simplement a efectes de validació (no es realitzen càrrecs).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ca-ES" noProof="1">
                <a:latin typeface="Arial" charset="0"/>
                <a:cs typeface="Arial" charset="0"/>
              </a:rPr>
              <a:t>Per estudiants amb compte de correu de centre educatiu, el procediment és lleugerament diferent.</a:t>
            </a:r>
          </a:p>
          <a:p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994F57-FA8B-DD4B-B7F0-FC89049267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9" y="3558981"/>
            <a:ext cx="6954026" cy="296636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207E813-1FEF-A043-98F7-9082E83AAFC0}"/>
              </a:ext>
            </a:extLst>
          </p:cNvPr>
          <p:cNvCxnSpPr/>
          <p:nvPr/>
        </p:nvCxnSpPr>
        <p:spPr>
          <a:xfrm>
            <a:off x="1475656" y="4869160"/>
            <a:ext cx="864096" cy="936104"/>
          </a:xfrm>
          <a:prstGeom prst="straightConnector1">
            <a:avLst/>
          </a:prstGeom>
          <a:ln w="730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22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5436F-98FF-EA40-881E-37FF05C4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: crear subscripció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301EB7-2549-3342-842A-D764F4BC9D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95" y="1600200"/>
            <a:ext cx="7504985" cy="45762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86AF6BB-C964-4740-A532-137F1C45F498}"/>
              </a:ext>
            </a:extLst>
          </p:cNvPr>
          <p:cNvSpPr txBox="1"/>
          <p:nvPr/>
        </p:nvSpPr>
        <p:spPr>
          <a:xfrm>
            <a:off x="5868144" y="3573016"/>
            <a:ext cx="2592288" cy="738664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sz="1400" dirty="0"/>
              <a:t>Si no tenim un compte de Microsoft, caldrà crear-ne un de nou.</a:t>
            </a:r>
          </a:p>
        </p:txBody>
      </p:sp>
    </p:spTree>
    <p:extLst>
      <p:ext uri="{BB962C8B-B14F-4D97-AF65-F5344CB8AC3E}">
        <p14:creationId xmlns:p14="http://schemas.microsoft.com/office/powerpoint/2010/main" val="3751835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819A1-FFD1-4944-8F8D-1CE92277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: crear subscripció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1C3077-0442-E941-A711-F79B618C94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2" y="1556792"/>
            <a:ext cx="6876256" cy="44939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C29411-9657-BF4B-B208-7B037696DFF4}"/>
              </a:ext>
            </a:extLst>
          </p:cNvPr>
          <p:cNvSpPr txBox="1"/>
          <p:nvPr/>
        </p:nvSpPr>
        <p:spPr>
          <a:xfrm>
            <a:off x="5796136" y="3803757"/>
            <a:ext cx="3240360" cy="1631216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sz="2000" dirty="0"/>
              <a:t>Aquí fem la subscripció de prova a </a:t>
            </a:r>
            <a:r>
              <a:rPr lang="ca-ES" sz="2000" dirty="0" err="1"/>
              <a:t>Azure</a:t>
            </a:r>
            <a:r>
              <a:rPr lang="ca-ES" sz="2000" dirty="0"/>
              <a:t>, on ens demanarà la targeta de crèdit (no realitza cap càrrec)</a:t>
            </a:r>
          </a:p>
        </p:txBody>
      </p:sp>
    </p:spTree>
    <p:extLst>
      <p:ext uri="{BB962C8B-B14F-4D97-AF65-F5344CB8AC3E}">
        <p14:creationId xmlns:p14="http://schemas.microsoft.com/office/powerpoint/2010/main" val="301435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3 CuadroTexto">
            <a:extLst>
              <a:ext uri="{FF2B5EF4-FFF2-40B4-BE49-F238E27FC236}">
                <a16:creationId xmlns:a16="http://schemas.microsoft.com/office/drawing/2014/main" id="{AA0AFDB2-13B9-4B6C-96FC-34D9BFDF3B3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791580" y="998730"/>
            <a:ext cx="71545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tabLst>
                <a:tab pos="0" algn="l"/>
              </a:tabLst>
            </a:pPr>
            <a:r>
              <a:rPr lang="es-ES" sz="2100" b="1" noProof="1">
                <a:solidFill>
                  <a:srgbClr val="CC0000"/>
                </a:solidFill>
                <a:latin typeface="Arial"/>
                <a:ea typeface="ＭＳ Ｐゴシック"/>
                <a:cs typeface="Arial"/>
              </a:rPr>
              <a:t>Normes d'ús per a la participació en les Aules Virtuals</a:t>
            </a:r>
            <a:endParaRPr lang="es-ES" sz="2100" b="1" i="1" noProof="1">
              <a:solidFill>
                <a:srgbClr val="CC0000"/>
              </a:solidFill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6F5D70-87B9-4E05-9194-81C83F0DC7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60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27" y="3969060"/>
            <a:ext cx="589202" cy="58920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8D7340C-9AD3-4EC3-A3B6-9DD1EDEB64C8}"/>
              </a:ext>
            </a:extLst>
          </p:cNvPr>
          <p:cNvSpPr/>
          <p:nvPr/>
        </p:nvSpPr>
        <p:spPr>
          <a:xfrm>
            <a:off x="1763688" y="2040858"/>
            <a:ext cx="68587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Recordeu </a:t>
            </a:r>
            <a:r>
              <a:rPr lang="ca-ES" sz="1500" b="1" dirty="0"/>
              <a:t>mantenir desconnectades la vostra càmera i micròfon</a:t>
            </a:r>
            <a:r>
              <a:rPr lang="ca-ES" sz="1500" dirty="0"/>
              <a:t> per evitar interferències.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A0E112A-2F01-4434-A05F-4B9BBC35E40E}"/>
              </a:ext>
            </a:extLst>
          </p:cNvPr>
          <p:cNvSpPr/>
          <p:nvPr/>
        </p:nvSpPr>
        <p:spPr>
          <a:xfrm>
            <a:off x="1763688" y="2760457"/>
            <a:ext cx="68587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Les </a:t>
            </a:r>
            <a:r>
              <a:rPr lang="ca-ES" sz="1500" b="1" dirty="0"/>
              <a:t>preguntes</a:t>
            </a:r>
            <a:r>
              <a:rPr lang="ca-ES" sz="1500" dirty="0"/>
              <a:t> es fan principalment pel xat. Si no disposeu d’aquesta icona, pengeu, elimineu </a:t>
            </a:r>
            <a:r>
              <a:rPr lang="ca-ES" sz="1500" i="1" dirty="0"/>
              <a:t>cookies </a:t>
            </a:r>
            <a:r>
              <a:rPr lang="ca-ES" sz="1500" dirty="0"/>
              <a:t>(o accedir en una pestanya en incògnit) i torneu a accedir. Si segueix sense aparèixer, pots fer les preguntes a través del micròfon al final de la sessió.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049319C-0D82-49DB-9172-6D638F523029}"/>
              </a:ext>
            </a:extLst>
          </p:cNvPr>
          <p:cNvSpPr/>
          <p:nvPr/>
        </p:nvSpPr>
        <p:spPr>
          <a:xfrm>
            <a:off x="1763688" y="3970852"/>
            <a:ext cx="685876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 dirty="0"/>
              <a:t>La </a:t>
            </a:r>
            <a:r>
              <a:rPr lang="ca-ES" sz="1500" b="1" dirty="0"/>
              <a:t>presentació i els recursos</a:t>
            </a:r>
            <a:r>
              <a:rPr lang="ca-ES" sz="1500" dirty="0"/>
              <a:t> utilitzats </a:t>
            </a:r>
            <a:r>
              <a:rPr lang="ca-ES" sz="1500" b="1" dirty="0"/>
              <a:t>seran compartits per la persona docent a través del xat al llarg d’aquesta sessió, mitjançant un enllaç</a:t>
            </a:r>
            <a:r>
              <a:rPr lang="ca-ES" sz="1500" dirty="0"/>
              <a:t>.</a:t>
            </a:r>
          </a:p>
          <a:p>
            <a:pPr algn="just"/>
            <a:endParaRPr lang="ca-ES" sz="1500" dirty="0"/>
          </a:p>
          <a:p>
            <a:pPr algn="just"/>
            <a:endParaRPr lang="ca-ES" sz="1500" dirty="0"/>
          </a:p>
          <a:p>
            <a:pPr algn="just"/>
            <a:endParaRPr lang="ca-ES" sz="150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9C6B839-9BFA-47C0-B734-CFCFE0695167}"/>
              </a:ext>
            </a:extLst>
          </p:cNvPr>
          <p:cNvGrpSpPr/>
          <p:nvPr/>
        </p:nvGrpSpPr>
        <p:grpSpPr>
          <a:xfrm>
            <a:off x="527430" y="2035262"/>
            <a:ext cx="891387" cy="529200"/>
            <a:chOff x="703240" y="1189291"/>
            <a:chExt cx="1188516" cy="7078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0213335E-28D8-4F41-A459-5D26C15DE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240" y="1189291"/>
              <a:ext cx="640232" cy="707886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C6BC2D8-F68E-45F3-BBB7-85982BAC8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3532" y="1189291"/>
              <a:ext cx="568224" cy="707886"/>
            </a:xfrm>
            <a:prstGeom prst="rect">
              <a:avLst/>
            </a:prstGeom>
          </p:spPr>
        </p:pic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DB050DF5-316F-47A0-BF28-5358A9D08500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817" y="2969820"/>
            <a:ext cx="891000" cy="529200"/>
          </a:xfrm>
          <a:prstGeom prst="rect">
            <a:avLst/>
          </a:prstGeom>
        </p:spPr>
      </p:pic>
      <p:sp>
        <p:nvSpPr>
          <p:cNvPr id="13" name="Rectángulo 11">
            <a:extLst>
              <a:ext uri="{FF2B5EF4-FFF2-40B4-BE49-F238E27FC236}">
                <a16:creationId xmlns:a16="http://schemas.microsoft.com/office/drawing/2014/main" id="{D412296C-AE2D-4072-BC8F-06105D3DFE29}"/>
              </a:ext>
            </a:extLst>
          </p:cNvPr>
          <p:cNvSpPr/>
          <p:nvPr/>
        </p:nvSpPr>
        <p:spPr>
          <a:xfrm>
            <a:off x="1979712" y="5517232"/>
            <a:ext cx="6858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a-ES" sz="2400" b="1" dirty="0">
                <a:solidFill>
                  <a:srgbClr val="C00000"/>
                </a:solidFill>
              </a:rPr>
              <a:t>En breus moments començarà l’activitat</a:t>
            </a:r>
          </a:p>
        </p:txBody>
      </p:sp>
    </p:spTree>
    <p:extLst>
      <p:ext uri="{BB962C8B-B14F-4D97-AF65-F5344CB8AC3E}">
        <p14:creationId xmlns:p14="http://schemas.microsoft.com/office/powerpoint/2010/main" val="1598927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3F625-2E56-D845-8685-5E64CDDB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: el portal d’administració</a:t>
            </a:r>
          </a:p>
        </p:txBody>
      </p:sp>
      <p:sp>
        <p:nvSpPr>
          <p:cNvPr id="4" name="QuadreDeText 12">
            <a:extLst>
              <a:ext uri="{FF2B5EF4-FFF2-40B4-BE49-F238E27FC236}">
                <a16:creationId xmlns:a16="http://schemas.microsoft.com/office/drawing/2014/main" id="{B0B38F92-42D0-4D46-B523-427E4994E57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835696" y="1746793"/>
            <a:ext cx="5643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ca-ES" altLang="ca-ES" sz="2000" b="1" noProof="1">
                <a:solidFill>
                  <a:srgbClr val="CC0000"/>
                </a:solidFill>
              </a:rPr>
              <a:t>Accés al portal (https://portal.azure.com)</a:t>
            </a:r>
            <a:endParaRPr lang="ca-ES" altLang="ca-ES" sz="2000" b="1" noProof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54FD1D-C735-A541-8E81-C01B05A348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2495210"/>
            <a:ext cx="7200800" cy="34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43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8259A-09C2-2349-A228-8806143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El grup de recursos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7769D6-8AC0-C043-A34B-C861102F66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3649907"/>
            <a:ext cx="7812360" cy="232050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5CDAF94-3162-B44A-90B8-A3D9C9253CC2}"/>
              </a:ext>
            </a:extLst>
          </p:cNvPr>
          <p:cNvSpPr/>
          <p:nvPr/>
        </p:nvSpPr>
        <p:spPr>
          <a:xfrm>
            <a:off x="2771800" y="4810159"/>
            <a:ext cx="1075210" cy="107521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BEEDDCE-D3BB-DE4F-83E9-28C08C3D8257}"/>
              </a:ext>
            </a:extLst>
          </p:cNvPr>
          <p:cNvSpPr/>
          <p:nvPr/>
        </p:nvSpPr>
        <p:spPr>
          <a:xfrm>
            <a:off x="885115" y="1409549"/>
            <a:ext cx="76826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ca-ES" sz="2400" noProof="1">
                <a:latin typeface="Arial" charset="0"/>
                <a:cs typeface="Arial" charset="0"/>
              </a:rPr>
              <a:t>És un dels elements més útils perquè permet agrupar, com si fossin carpetes, els recursos. </a:t>
            </a:r>
          </a:p>
          <a:p>
            <a:pPr algn="just" eaLnBrk="1" hangingPunct="1">
              <a:defRPr/>
            </a:pPr>
            <a:endParaRPr lang="ca-ES" sz="2400" noProof="1">
              <a:latin typeface="Arial" charset="0"/>
              <a:cs typeface="Arial" charset="0"/>
            </a:endParaRPr>
          </a:p>
          <a:p>
            <a:pPr algn="just" eaLnBrk="1" hangingPunct="1">
              <a:defRPr/>
            </a:pPr>
            <a:r>
              <a:rPr lang="ca-ES" sz="2400" noProof="1">
                <a:latin typeface="Arial" charset="0"/>
                <a:cs typeface="Arial" charset="0"/>
              </a:rPr>
              <a:t>Organitzar els diferents elements en funció del projecte que s’estigui realitzant.</a:t>
            </a:r>
          </a:p>
        </p:txBody>
      </p:sp>
    </p:spTree>
    <p:extLst>
      <p:ext uri="{BB962C8B-B14F-4D97-AF65-F5344CB8AC3E}">
        <p14:creationId xmlns:p14="http://schemas.microsoft.com/office/powerpoint/2010/main" val="3021625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ECB1F-C265-E441-9D86-F5B2CEC3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App</a:t>
            </a:r>
            <a:r>
              <a:rPr lang="ca-ES" dirty="0"/>
              <a:t> Service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A3D6924-04FD-0E44-AD2C-193E71A25F4B}"/>
              </a:ext>
            </a:extLst>
          </p:cNvPr>
          <p:cNvGrpSpPr/>
          <p:nvPr/>
        </p:nvGrpSpPr>
        <p:grpSpPr>
          <a:xfrm>
            <a:off x="219954" y="1700808"/>
            <a:ext cx="8924046" cy="3672408"/>
            <a:chOff x="179512" y="1677467"/>
            <a:chExt cx="10114046" cy="4359030"/>
          </a:xfrm>
        </p:grpSpPr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C561300A-504F-F24F-A76B-7859EB075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512" y="2060848"/>
              <a:ext cx="3657600" cy="3657600"/>
            </a:xfrm>
            <a:prstGeom prst="rect">
              <a:avLst/>
            </a:prstGeom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0BC856BF-BC17-1441-90D0-08305230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5726" y="1677467"/>
              <a:ext cx="1143000" cy="1143000"/>
            </a:xfrm>
            <a:prstGeom prst="rect">
              <a:avLst/>
            </a:prstGeom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4750AEB9-041D-CB49-AF27-9CDF11C5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2255" y="1677467"/>
              <a:ext cx="1143000" cy="1143000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41D8610-9695-9345-A450-F0E615694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5726" y="3991744"/>
              <a:ext cx="1143000" cy="1143000"/>
            </a:xfrm>
            <a:prstGeom prst="rect">
              <a:avLst/>
            </a:prstGeom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713C684F-E4E5-5244-A860-BF1BC14D9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2255" y="4039705"/>
              <a:ext cx="1143000" cy="1143000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D4742749-4FF7-7846-8604-5824AB8EB088}"/>
                </a:ext>
              </a:extLst>
            </p:cNvPr>
            <p:cNvSpPr txBox="1"/>
            <p:nvPr/>
          </p:nvSpPr>
          <p:spPr>
            <a:xfrm>
              <a:off x="5645358" y="3005996"/>
              <a:ext cx="2324100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Web Apps</a:t>
              </a:r>
            </a:p>
            <a:p>
              <a:pPr algn="ctr"/>
              <a:r>
                <a:rPr lang="en-US" sz="1400" dirty="0" err="1"/>
                <a:t>Aplicacions</a:t>
              </a:r>
              <a:r>
                <a:rPr lang="en-US" sz="1400" dirty="0"/>
                <a:t> Web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29C3BCE6-752B-8446-AC05-A09641846E7C}"/>
                </a:ext>
              </a:extLst>
            </p:cNvPr>
            <p:cNvSpPr txBox="1"/>
            <p:nvPr/>
          </p:nvSpPr>
          <p:spPr>
            <a:xfrm>
              <a:off x="7956356" y="3005996"/>
              <a:ext cx="2234798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Mobile Apps</a:t>
              </a:r>
            </a:p>
            <a:p>
              <a:pPr algn="ctr"/>
              <a:r>
                <a:rPr lang="en-US" sz="1400" dirty="0"/>
                <a:t>Backend per apps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7A0A9911-54D1-B94A-B51D-516F7254D33F}"/>
                </a:ext>
              </a:extLst>
            </p:cNvPr>
            <p:cNvSpPr txBox="1"/>
            <p:nvPr/>
          </p:nvSpPr>
          <p:spPr>
            <a:xfrm>
              <a:off x="5645358" y="5320273"/>
              <a:ext cx="2324100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 Apps</a:t>
              </a:r>
            </a:p>
            <a:p>
              <a:pPr algn="ctr"/>
              <a:r>
                <a:rPr lang="en-US" sz="1400" dirty="0" err="1"/>
                <a:t>Automatització</a:t>
              </a:r>
              <a:endParaRPr lang="en-US" sz="1400" dirty="0"/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98BAD437-B9C1-8D42-9A19-F5D3C5FF1B18}"/>
                </a:ext>
              </a:extLst>
            </p:cNvPr>
            <p:cNvSpPr txBox="1"/>
            <p:nvPr/>
          </p:nvSpPr>
          <p:spPr>
            <a:xfrm>
              <a:off x="7969458" y="5320273"/>
              <a:ext cx="2324100" cy="716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API Apps</a:t>
              </a:r>
            </a:p>
            <a:p>
              <a:pPr algn="ctr"/>
              <a:endParaRPr lang="en-US" sz="1400" dirty="0"/>
            </a:p>
          </p:txBody>
        </p:sp>
        <p:sp>
          <p:nvSpPr>
            <p:cNvPr id="14" name="Left Brace 14">
              <a:extLst>
                <a:ext uri="{FF2B5EF4-FFF2-40B4-BE49-F238E27FC236}">
                  <a16:creationId xmlns:a16="http://schemas.microsoft.com/office/drawing/2014/main" id="{0A3C80B4-A42A-E649-88C1-814E91E6B6D7}"/>
                </a:ext>
              </a:extLst>
            </p:cNvPr>
            <p:cNvSpPr/>
            <p:nvPr/>
          </p:nvSpPr>
          <p:spPr>
            <a:xfrm rot="10800000">
              <a:off x="4508245" y="2060847"/>
              <a:ext cx="614007" cy="3657601"/>
            </a:xfrm>
            <a:prstGeom prst="leftBrac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7079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E5E7F-8BD9-5448-BD99-5F8D4B2A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altLang="ca-ES" noProof="1"/>
              <a:t>Azure Web Apps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3F3191-5674-134A-A081-4C22ECF7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Es pot seleccionar plataforma Windows o Linux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Suport per diverses plataformes i llenguatges: .NET, Java, PHP, Python, nodeJS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Escalat horitzontal o vertical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Integració contínua i slots de desplegament</a:t>
            </a:r>
          </a:p>
          <a:p>
            <a:pPr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ca-ES" noProof="1">
                <a:latin typeface="Arial" charset="0"/>
                <a:cs typeface="Arial" charset="0"/>
              </a:rPr>
              <a:t>Compatible amb contenidors Docker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83218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72373-65E2-5045-886A-B67DEA22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App</a:t>
            </a:r>
            <a:r>
              <a:rPr lang="ca-ES" dirty="0"/>
              <a:t> Service </a:t>
            </a:r>
            <a:r>
              <a:rPr lang="ca-ES" dirty="0" err="1"/>
              <a:t>Plan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A92F07-C585-BE44-93C3-CBC351C0C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ca-ES" altLang="ko-KR" dirty="0"/>
              <a:t>Tot i que estem parlant de </a:t>
            </a:r>
            <a:r>
              <a:rPr lang="ca-ES" altLang="ko-KR" b="1" dirty="0" err="1"/>
              <a:t>PaaS</a:t>
            </a:r>
            <a:r>
              <a:rPr lang="ca-ES" altLang="ko-KR" dirty="0"/>
              <a:t> (plataforma com a servei), al final el nostre codi ha de funcionar a sobre d’una VM (</a:t>
            </a:r>
            <a:r>
              <a:rPr lang="ca-ES" altLang="ko-KR" b="1" dirty="0"/>
              <a:t>Windows</a:t>
            </a:r>
            <a:r>
              <a:rPr lang="ca-ES" altLang="ko-KR" dirty="0"/>
              <a:t> o </a:t>
            </a:r>
            <a:r>
              <a:rPr lang="ca-ES" altLang="ko-KR" b="1" dirty="0"/>
              <a:t>Linux</a:t>
            </a:r>
            <a:r>
              <a:rPr lang="ca-ES" altLang="ko-KR" dirty="0"/>
              <a:t>). Que sigui </a:t>
            </a:r>
            <a:r>
              <a:rPr lang="ca-ES" altLang="ko-KR" dirty="0" err="1"/>
              <a:t>PaaS</a:t>
            </a:r>
            <a:r>
              <a:rPr lang="ca-ES" altLang="ko-KR" dirty="0"/>
              <a:t> en ofereix l’avantatge de despreocupar-nos totalment de la seva gestió i configuració.</a:t>
            </a:r>
            <a:endParaRPr lang="ko-KR" altLang="ca-ES" dirty="0"/>
          </a:p>
          <a:p>
            <a:pPr algn="just"/>
            <a:endParaRPr lang="ko-KR" altLang="ca-ES" dirty="0"/>
          </a:p>
          <a:p>
            <a:pPr algn="just"/>
            <a:r>
              <a:rPr lang="ca-ES" altLang="ko-KR" dirty="0"/>
              <a:t>Quan es crea una </a:t>
            </a:r>
            <a:r>
              <a:rPr lang="ca-ES" altLang="ko-KR" dirty="0" err="1"/>
              <a:t>Azure</a:t>
            </a:r>
            <a:r>
              <a:rPr lang="ca-ES" altLang="ko-KR" dirty="0"/>
              <a:t> Web </a:t>
            </a:r>
            <a:r>
              <a:rPr lang="ca-ES" altLang="ko-KR" dirty="0" err="1"/>
              <a:t>App</a:t>
            </a:r>
            <a:r>
              <a:rPr lang="ca-ES" altLang="ko-KR" dirty="0"/>
              <a:t>, cal seleccionar un </a:t>
            </a:r>
            <a:r>
              <a:rPr lang="ca-ES" altLang="ko-KR" dirty="0" err="1"/>
              <a:t>App</a:t>
            </a:r>
            <a:r>
              <a:rPr lang="ca-ES" altLang="ko-KR" dirty="0"/>
              <a:t> Service </a:t>
            </a:r>
            <a:r>
              <a:rPr lang="ca-ES" altLang="ko-KR" dirty="0" err="1"/>
              <a:t>plan</a:t>
            </a:r>
            <a:r>
              <a:rPr lang="ca-ES" altLang="ko-KR" dirty="0"/>
              <a:t> (o crear un nou). Els plans tenen diversos nivells de preu agrupats en tres escenaris: </a:t>
            </a:r>
            <a:r>
              <a:rPr lang="ca-ES" altLang="ko-KR" b="1" dirty="0" err="1"/>
              <a:t>Desarrollo</a:t>
            </a:r>
            <a:r>
              <a:rPr lang="ca-ES" altLang="ko-KR" b="1" dirty="0"/>
              <a:t> </a:t>
            </a:r>
            <a:r>
              <a:rPr lang="ca-ES" altLang="ko-KR" b="1" dirty="0" err="1"/>
              <a:t>y</a:t>
            </a:r>
            <a:r>
              <a:rPr lang="ca-ES" altLang="ko-KR" b="1" dirty="0"/>
              <a:t> </a:t>
            </a:r>
            <a:r>
              <a:rPr lang="ca-ES" altLang="ko-KR" b="1" dirty="0" err="1"/>
              <a:t>Prueba</a:t>
            </a:r>
            <a:r>
              <a:rPr lang="ca-ES" altLang="ko-KR" b="1" dirty="0"/>
              <a:t>, </a:t>
            </a:r>
            <a:r>
              <a:rPr lang="ca-ES" altLang="ko-KR" b="1" dirty="0" err="1"/>
              <a:t>Producción</a:t>
            </a:r>
            <a:r>
              <a:rPr lang="ca-ES" altLang="ko-KR" dirty="0"/>
              <a:t> i </a:t>
            </a:r>
            <a:r>
              <a:rPr lang="ca-ES" altLang="ko-KR" b="1" dirty="0" err="1"/>
              <a:t>Aislado</a:t>
            </a:r>
            <a:r>
              <a:rPr lang="ca-ES" altLang="ko-KR" dirty="0"/>
              <a:t>. Cada nivell ofereix una combinació de prestacions i capacitats i òbviament un preu diferent.</a:t>
            </a:r>
            <a:endParaRPr lang="ko-KR" altLang="ca-ES" dirty="0"/>
          </a:p>
          <a:p>
            <a:endParaRPr lang="ko-KR" altLang="ca-ES" dirty="0"/>
          </a:p>
          <a:p>
            <a:pPr algn="just"/>
            <a:r>
              <a:rPr lang="ca-ES" altLang="ko-KR" dirty="0"/>
              <a:t>Diverses Web </a:t>
            </a:r>
            <a:r>
              <a:rPr lang="ca-ES" altLang="ko-KR" dirty="0" err="1"/>
              <a:t>Apps</a:t>
            </a:r>
            <a:r>
              <a:rPr lang="ca-ES" altLang="ko-KR" dirty="0"/>
              <a:t> poden compartir el mateix Service </a:t>
            </a:r>
            <a:r>
              <a:rPr lang="ca-ES" altLang="ko-KR" dirty="0" err="1"/>
              <a:t>Plan</a:t>
            </a:r>
            <a:r>
              <a:rPr lang="ca-ES" altLang="ko-KR" dirty="0"/>
              <a:t>, tenint clar que es repartiran els recursos disponibles.</a:t>
            </a:r>
            <a:endParaRPr lang="ko-KR" altLang="ca-ES" dirty="0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38255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A17D7-CF83-3D4D-B1F4-3307AC07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App</a:t>
            </a:r>
            <a:r>
              <a:rPr lang="ca-ES" dirty="0"/>
              <a:t> Service </a:t>
            </a:r>
            <a:r>
              <a:rPr lang="ca-ES" dirty="0" err="1"/>
              <a:t>Plan</a:t>
            </a:r>
            <a:r>
              <a:rPr lang="ca-ES" dirty="0"/>
              <a:t> (Linux)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5197AF5-0EB9-064E-BFB3-24E74B2A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1523"/>
            <a:ext cx="8229600" cy="39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3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A17D7-CF83-3D4D-B1F4-3307AC07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App</a:t>
            </a:r>
            <a:r>
              <a:rPr lang="ca-ES" dirty="0"/>
              <a:t> Service </a:t>
            </a:r>
            <a:r>
              <a:rPr lang="ca-ES" dirty="0" err="1"/>
              <a:t>Plan</a:t>
            </a:r>
            <a:r>
              <a:rPr lang="ca-ES" dirty="0"/>
              <a:t> (Windows)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13473C3-B622-2A4F-B305-923917AC3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080203"/>
            <a:ext cx="8229600" cy="35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06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BCF4E-BF19-7446-95C1-43BEBF99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App</a:t>
            </a:r>
            <a:r>
              <a:rPr lang="ca-ES" dirty="0"/>
              <a:t> Service </a:t>
            </a:r>
            <a:r>
              <a:rPr lang="ca-ES" dirty="0" err="1"/>
              <a:t>Plan</a:t>
            </a: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D597AF-0938-B64E-8EFC-42651D87B1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932" y="1772816"/>
            <a:ext cx="7140136" cy="41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71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1950A-0A47-B142-BA39-92B89157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Un primer exemple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D850BE-C07C-4B4B-90E1-13033602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26978"/>
            <a:ext cx="4495800" cy="203200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A82C19F-E040-7044-9E06-43663A44E4A9}"/>
              </a:ext>
            </a:extLst>
          </p:cNvPr>
          <p:cNvCxnSpPr>
            <a:cxnSpLocks/>
          </p:cNvCxnSpPr>
          <p:nvPr/>
        </p:nvCxnSpPr>
        <p:spPr>
          <a:xfrm flipH="1">
            <a:off x="2987824" y="1680582"/>
            <a:ext cx="1440160" cy="59490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565A44DE-CC5C-C441-B79E-1E5FFAC743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969" y="3068960"/>
            <a:ext cx="5648487" cy="32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2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DE100-78B2-8543-A526-E31E4F4F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Un primer exemple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729C37F-B26D-2D40-A395-77304DC05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459700"/>
            <a:ext cx="6478760" cy="22343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A97A7A-2FCA-E145-BA1F-DDC25C57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933056"/>
            <a:ext cx="7668344" cy="23218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1315E9A-5953-F946-AB5C-1DC34A638F28}"/>
              </a:ext>
            </a:extLst>
          </p:cNvPr>
          <p:cNvSpPr txBox="1"/>
          <p:nvPr/>
        </p:nvSpPr>
        <p:spPr>
          <a:xfrm>
            <a:off x="5652120" y="530120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1400" dirty="0"/>
              <a:t>Crearem el Service </a:t>
            </a:r>
            <a:r>
              <a:rPr lang="ca-ES" sz="1400" dirty="0" err="1"/>
              <a:t>Plan</a:t>
            </a:r>
            <a:r>
              <a:rPr lang="ca-ES" sz="1400" dirty="0"/>
              <a:t> amb l’opció gratuïta</a:t>
            </a:r>
          </a:p>
        </p:txBody>
      </p:sp>
    </p:spTree>
    <p:extLst>
      <p:ext uri="{BB962C8B-B14F-4D97-AF65-F5344CB8AC3E}">
        <p14:creationId xmlns:p14="http://schemas.microsoft.com/office/powerpoint/2010/main" val="414562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0BC47-B108-EE4E-B9D9-4CDA3E3B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Agenda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D8EBE04-DB67-C347-A457-D2C49006E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928601"/>
              </p:ext>
            </p:extLst>
          </p:nvPr>
        </p:nvGraphicFramePr>
        <p:xfrm>
          <a:off x="575556" y="2924944"/>
          <a:ext cx="7992888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82172">
                  <a:extLst>
                    <a:ext uri="{9D8B030D-6E8A-4147-A177-3AD203B41FA5}">
                      <a16:colId xmlns:a16="http://schemas.microsoft.com/office/drawing/2014/main" val="258755752"/>
                    </a:ext>
                  </a:extLst>
                </a:gridCol>
                <a:gridCol w="660903">
                  <a:extLst>
                    <a:ext uri="{9D8B030D-6E8A-4147-A177-3AD203B41FA5}">
                      <a16:colId xmlns:a16="http://schemas.microsoft.com/office/drawing/2014/main" val="203032047"/>
                    </a:ext>
                  </a:extLst>
                </a:gridCol>
                <a:gridCol w="3649813">
                  <a:extLst>
                    <a:ext uri="{9D8B030D-6E8A-4147-A177-3AD203B41FA5}">
                      <a16:colId xmlns:a16="http://schemas.microsoft.com/office/drawing/2014/main" val="2865560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Què és això del cloud?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Desplegament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Microsoft </a:t>
                      </a:r>
                      <a:r>
                        <a:rPr lang="ca-ES" sz="2400" dirty="0" err="1">
                          <a:solidFill>
                            <a:schemeClr val="bg1"/>
                          </a:solidFill>
                        </a:rPr>
                        <a:t>Azure</a:t>
                      </a:r>
                      <a:endParaRPr lang="ca-E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Contenidors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Creant subscripció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Mètriques i </a:t>
                      </a:r>
                      <a:r>
                        <a:rPr lang="ca-ES" sz="2400" dirty="0" err="1">
                          <a:solidFill>
                            <a:schemeClr val="bg1"/>
                          </a:solidFill>
                        </a:rPr>
                        <a:t>logs</a:t>
                      </a:r>
                      <a:endParaRPr lang="ca-E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1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2400" dirty="0" err="1">
                          <a:solidFill>
                            <a:schemeClr val="bg1"/>
                          </a:solidFill>
                        </a:rPr>
                        <a:t>Azure</a:t>
                      </a:r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ca-ES" sz="2400" dirty="0" err="1">
                          <a:solidFill>
                            <a:schemeClr val="bg1"/>
                          </a:solidFill>
                        </a:rPr>
                        <a:t>App</a:t>
                      </a:r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 Service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ca-ES" sz="2400" dirty="0">
                          <a:solidFill>
                            <a:schemeClr val="bg1"/>
                          </a:solidFill>
                        </a:rPr>
                        <a:t>Logic </a:t>
                      </a:r>
                      <a:r>
                        <a:rPr lang="ca-ES" sz="2400" dirty="0" err="1">
                          <a:solidFill>
                            <a:schemeClr val="bg1"/>
                          </a:solidFill>
                        </a:rPr>
                        <a:t>Apps</a:t>
                      </a:r>
                      <a:endParaRPr lang="ca-E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33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48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15B28-A288-4F4F-969E-E241CC8C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Un primer exemple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0B81B8D-040E-824F-A183-0DAB9E6D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700808"/>
            <a:ext cx="8229600" cy="2564969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2A3B228E-2BA5-904E-9557-11FD8469FAE9}"/>
              </a:ext>
            </a:extLst>
          </p:cNvPr>
          <p:cNvSpPr/>
          <p:nvPr/>
        </p:nvSpPr>
        <p:spPr>
          <a:xfrm>
            <a:off x="5580112" y="2492896"/>
            <a:ext cx="2808312" cy="43204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A946FB-FA87-DB4B-AA46-26901EC130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696" y="3916337"/>
            <a:ext cx="4104456" cy="228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21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6A217-37AB-B444-A75C-3A361EAC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Models escalat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0E1E1BB-D670-7E4C-9F7F-1233AC3A746D}"/>
              </a:ext>
            </a:extLst>
          </p:cNvPr>
          <p:cNvGrpSpPr/>
          <p:nvPr/>
        </p:nvGrpSpPr>
        <p:grpSpPr>
          <a:xfrm>
            <a:off x="685238" y="1988840"/>
            <a:ext cx="7773523" cy="3557060"/>
            <a:chOff x="614901" y="1772027"/>
            <a:chExt cx="10994672" cy="4310745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0517B2B0-D6C8-9249-8E6A-3EE4AE8E45DA}"/>
                </a:ext>
              </a:extLst>
            </p:cNvPr>
            <p:cNvSpPr/>
            <p:nvPr/>
          </p:nvSpPr>
          <p:spPr>
            <a:xfrm>
              <a:off x="614901" y="1772027"/>
              <a:ext cx="4889948" cy="4310743"/>
            </a:xfrm>
            <a:prstGeom prst="rect">
              <a:avLst/>
            </a:prstGeom>
            <a:solidFill>
              <a:srgbClr val="5095D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  <a:p>
              <a:pPr algn="ctr"/>
              <a:r>
                <a:rPr lang="en-US" sz="4000" dirty="0"/>
                <a:t>Vertical</a:t>
              </a: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BC205B94-0C78-9946-9E89-C6956742B31D}"/>
                </a:ext>
              </a:extLst>
            </p:cNvPr>
            <p:cNvGrpSpPr/>
            <p:nvPr/>
          </p:nvGrpSpPr>
          <p:grpSpPr>
            <a:xfrm>
              <a:off x="1845539" y="2845924"/>
              <a:ext cx="2605644" cy="914400"/>
              <a:chOff x="6096000" y="1614678"/>
              <a:chExt cx="2605644" cy="914400"/>
            </a:xfrm>
          </p:grpSpPr>
          <p:pic>
            <p:nvPicPr>
              <p:cNvPr id="22" name="Picture 5">
                <a:extLst>
                  <a:ext uri="{FF2B5EF4-FFF2-40B4-BE49-F238E27FC236}">
                    <a16:creationId xmlns:a16="http://schemas.microsoft.com/office/drawing/2014/main" id="{BDAB29A4-DA06-B347-9C3F-37EA9CE72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6000" y="1825625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23" name="Picture 6">
                <a:extLst>
                  <a:ext uri="{FF2B5EF4-FFF2-40B4-BE49-F238E27FC236}">
                    <a16:creationId xmlns:a16="http://schemas.microsoft.com/office/drawing/2014/main" id="{3D067390-99ED-A248-BC69-6C54646DD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27322" y="1711325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24" name="Picture 7">
                <a:extLst>
                  <a:ext uri="{FF2B5EF4-FFF2-40B4-BE49-F238E27FC236}">
                    <a16:creationId xmlns:a16="http://schemas.microsoft.com/office/drawing/2014/main" id="{BFB68D13-6C94-5748-A543-F93C25951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87244" y="161467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B856279E-BDEE-324B-956D-A34A4FC3A103}"/>
                </a:ext>
              </a:extLst>
            </p:cNvPr>
            <p:cNvSpPr/>
            <p:nvPr/>
          </p:nvSpPr>
          <p:spPr>
            <a:xfrm>
              <a:off x="614901" y="4048104"/>
              <a:ext cx="4889948" cy="70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u="sng" dirty="0" err="1">
                  <a:solidFill>
                    <a:schemeClr val="bg1"/>
                  </a:solidFill>
                </a:rPr>
                <a:t>Variem</a:t>
              </a:r>
              <a:r>
                <a:rPr lang="en-US" sz="2800" u="sng" dirty="0">
                  <a:solidFill>
                    <a:schemeClr val="bg1"/>
                  </a:solidFill>
                </a:rPr>
                <a:t> </a:t>
              </a:r>
              <a:r>
                <a:rPr lang="en-US" sz="2800" u="sng" dirty="0" err="1">
                  <a:solidFill>
                    <a:schemeClr val="bg1"/>
                  </a:solidFill>
                </a:rPr>
                <a:t>mida</a:t>
              </a:r>
              <a:r>
                <a:rPr lang="en-US" sz="2800" u="sng" dirty="0">
                  <a:solidFill>
                    <a:schemeClr val="bg1"/>
                  </a:solidFill>
                </a:rPr>
                <a:t> </a:t>
              </a:r>
              <a:r>
                <a:rPr lang="en-US" sz="3200" u="sng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5C91F68F-5279-9C4C-B84C-6B6914002ADF}"/>
                </a:ext>
              </a:extLst>
            </p:cNvPr>
            <p:cNvSpPr txBox="1">
              <a:spLocks/>
            </p:cNvSpPr>
            <p:nvPr/>
          </p:nvSpPr>
          <p:spPr>
            <a:xfrm>
              <a:off x="614901" y="4623664"/>
              <a:ext cx="4889948" cy="13537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i="1" dirty="0">
                  <a:solidFill>
                    <a:schemeClr val="bg1"/>
                  </a:solidFill>
                </a:rPr>
                <a:t>1 Core w/ 1.75 GB RAM </a:t>
              </a:r>
              <a:br>
                <a:rPr lang="en-US" sz="2400" i="1" dirty="0">
                  <a:solidFill>
                    <a:schemeClr val="bg1"/>
                  </a:solidFill>
                </a:rPr>
              </a:br>
              <a:r>
                <a:rPr lang="en-US" sz="2400" i="1" dirty="0">
                  <a:solidFill>
                    <a:schemeClr val="bg1"/>
                  </a:solidFill>
                </a:rPr>
                <a:t> 2 Cores w/ 3.5 GB RAM</a:t>
              </a:r>
              <a:br>
                <a:rPr lang="en-US" sz="2400" i="1" dirty="0">
                  <a:solidFill>
                    <a:schemeClr val="bg1"/>
                  </a:solidFill>
                </a:rPr>
              </a:br>
              <a:r>
                <a:rPr lang="en-US" sz="2400" i="1" dirty="0">
                  <a:solidFill>
                    <a:schemeClr val="bg1"/>
                  </a:solidFill>
                </a:rPr>
                <a:t> 4 Cores w/ 7 GB RAM</a:t>
              </a:r>
              <a:endParaRPr lang="en-US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71A1DEF8-8485-FD45-BA8D-53C9C084C567}"/>
                </a:ext>
              </a:extLst>
            </p:cNvPr>
            <p:cNvSpPr/>
            <p:nvPr/>
          </p:nvSpPr>
          <p:spPr>
            <a:xfrm>
              <a:off x="6719625" y="1772029"/>
              <a:ext cx="4889948" cy="4310743"/>
            </a:xfrm>
            <a:prstGeom prst="rect">
              <a:avLst/>
            </a:prstGeom>
            <a:solidFill>
              <a:srgbClr val="5095D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  <a:p>
              <a:pPr algn="ctr"/>
              <a:r>
                <a:rPr lang="en-US" sz="4000" dirty="0" err="1"/>
                <a:t>Horitzontal</a:t>
              </a:r>
              <a:endParaRPr lang="en-US" sz="4000" dirty="0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D83FF305-4B63-D447-828E-63AC7983CFD5}"/>
                </a:ext>
              </a:extLst>
            </p:cNvPr>
            <p:cNvSpPr/>
            <p:nvPr/>
          </p:nvSpPr>
          <p:spPr>
            <a:xfrm>
              <a:off x="6719625" y="4048104"/>
              <a:ext cx="4889948" cy="708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u="sng" dirty="0" err="1">
                  <a:solidFill>
                    <a:schemeClr val="bg1"/>
                  </a:solidFill>
                </a:rPr>
                <a:t>Variem</a:t>
              </a:r>
              <a:r>
                <a:rPr lang="en-US" sz="2800" u="sng" dirty="0">
                  <a:solidFill>
                    <a:schemeClr val="bg1"/>
                  </a:solidFill>
                </a:rPr>
                <a:t> nº </a:t>
              </a:r>
              <a:r>
                <a:rPr lang="en-US" sz="3200" u="sng" dirty="0">
                  <a:solidFill>
                    <a:schemeClr val="bg1"/>
                  </a:solidFill>
                </a:rPr>
                <a:t>VM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350C3238-8645-3E48-AA6F-014B476A2571}"/>
                </a:ext>
              </a:extLst>
            </p:cNvPr>
            <p:cNvSpPr txBox="1">
              <a:spLocks/>
            </p:cNvSpPr>
            <p:nvPr/>
          </p:nvSpPr>
          <p:spPr>
            <a:xfrm>
              <a:off x="6719625" y="4623664"/>
              <a:ext cx="4889948" cy="13198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i="1" dirty="0">
                  <a:solidFill>
                    <a:schemeClr val="bg1"/>
                  </a:solidFill>
                </a:rPr>
                <a:t>Max 3* instances</a:t>
              </a:r>
              <a:br>
                <a:rPr lang="en-US" sz="2400" i="1" dirty="0">
                  <a:solidFill>
                    <a:schemeClr val="bg1"/>
                  </a:solidFill>
                </a:rPr>
              </a:br>
              <a:r>
                <a:rPr lang="en-US" sz="2400" i="1" dirty="0">
                  <a:solidFill>
                    <a:schemeClr val="bg1"/>
                  </a:solidFill>
                </a:rPr>
                <a:t>Max 10 instances</a:t>
              </a:r>
              <a:br>
                <a:rPr lang="en-US" sz="2400" i="1" dirty="0">
                  <a:solidFill>
                    <a:schemeClr val="bg1"/>
                  </a:solidFill>
                </a:rPr>
              </a:br>
              <a:r>
                <a:rPr lang="en-US" sz="2400" i="1" dirty="0">
                  <a:solidFill>
                    <a:schemeClr val="bg1"/>
                  </a:solidFill>
                </a:rPr>
                <a:t> Max 20/50** instances </a:t>
              </a:r>
              <a:endParaRPr lang="en-US" sz="1800" i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2">
              <a:extLst>
                <a:ext uri="{FF2B5EF4-FFF2-40B4-BE49-F238E27FC236}">
                  <a16:creationId xmlns:a16="http://schemas.microsoft.com/office/drawing/2014/main" id="{989EDF23-4AF0-B34E-9C62-AB673ADFA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4700" y="2844395"/>
              <a:ext cx="457200" cy="457200"/>
            </a:xfrm>
            <a:prstGeom prst="rect">
              <a:avLst/>
            </a:prstGeom>
          </p:spPr>
        </p:pic>
        <p:pic>
          <p:nvPicPr>
            <p:cNvPr id="13" name="Picture 23">
              <a:extLst>
                <a:ext uri="{FF2B5EF4-FFF2-40B4-BE49-F238E27FC236}">
                  <a16:creationId xmlns:a16="http://schemas.microsoft.com/office/drawing/2014/main" id="{B448EAE3-7188-EC43-95FA-7E9250799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6731" y="2844395"/>
              <a:ext cx="457200" cy="457200"/>
            </a:xfrm>
            <a:prstGeom prst="rect">
              <a:avLst/>
            </a:prstGeom>
          </p:spPr>
        </p:pic>
        <p:pic>
          <p:nvPicPr>
            <p:cNvPr id="14" name="Picture 24">
              <a:extLst>
                <a:ext uri="{FF2B5EF4-FFF2-40B4-BE49-F238E27FC236}">
                  <a16:creationId xmlns:a16="http://schemas.microsoft.com/office/drawing/2014/main" id="{8F654186-05B0-0D45-A9F6-426C1A5C7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8762" y="2844395"/>
              <a:ext cx="457200" cy="457200"/>
            </a:xfrm>
            <a:prstGeom prst="rect">
              <a:avLst/>
            </a:prstGeom>
          </p:spPr>
        </p:pic>
        <p:pic>
          <p:nvPicPr>
            <p:cNvPr id="15" name="Picture 25">
              <a:extLst>
                <a:ext uri="{FF2B5EF4-FFF2-40B4-BE49-F238E27FC236}">
                  <a16:creationId xmlns:a16="http://schemas.microsoft.com/office/drawing/2014/main" id="{BD022128-741E-484D-8171-19CEB35F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70793" y="2844395"/>
              <a:ext cx="457200" cy="457200"/>
            </a:xfrm>
            <a:prstGeom prst="rect">
              <a:avLst/>
            </a:prstGeom>
          </p:spPr>
        </p:pic>
        <p:pic>
          <p:nvPicPr>
            <p:cNvPr id="16" name="Picture 26">
              <a:extLst>
                <a:ext uri="{FF2B5EF4-FFF2-40B4-BE49-F238E27FC236}">
                  <a16:creationId xmlns:a16="http://schemas.microsoft.com/office/drawing/2014/main" id="{816BA0FC-3D71-364F-8676-110AB22A6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7856" y="2844395"/>
              <a:ext cx="457200" cy="457200"/>
            </a:xfrm>
            <a:prstGeom prst="rect">
              <a:avLst/>
            </a:prstGeom>
          </p:spPr>
        </p:pic>
        <p:pic>
          <p:nvPicPr>
            <p:cNvPr id="17" name="Picture 27">
              <a:extLst>
                <a:ext uri="{FF2B5EF4-FFF2-40B4-BE49-F238E27FC236}">
                  <a16:creationId xmlns:a16="http://schemas.microsoft.com/office/drawing/2014/main" id="{145363F1-8B4F-BD48-9E91-0038F07E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4700" y="3433548"/>
              <a:ext cx="457200" cy="457200"/>
            </a:xfrm>
            <a:prstGeom prst="rect">
              <a:avLst/>
            </a:prstGeom>
          </p:spPr>
        </p:pic>
        <p:pic>
          <p:nvPicPr>
            <p:cNvPr id="18" name="Picture 28">
              <a:extLst>
                <a:ext uri="{FF2B5EF4-FFF2-40B4-BE49-F238E27FC236}">
                  <a16:creationId xmlns:a16="http://schemas.microsoft.com/office/drawing/2014/main" id="{0C2CF8C1-169F-E849-A902-5B256B383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6731" y="3433548"/>
              <a:ext cx="457200" cy="457200"/>
            </a:xfrm>
            <a:prstGeom prst="rect">
              <a:avLst/>
            </a:prstGeom>
          </p:spPr>
        </p:pic>
        <p:pic>
          <p:nvPicPr>
            <p:cNvPr id="19" name="Picture 29">
              <a:extLst>
                <a:ext uri="{FF2B5EF4-FFF2-40B4-BE49-F238E27FC236}">
                  <a16:creationId xmlns:a16="http://schemas.microsoft.com/office/drawing/2014/main" id="{F7B563F8-C1A3-DC48-BAAF-1FDED1718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8762" y="3433548"/>
              <a:ext cx="457200" cy="457200"/>
            </a:xfrm>
            <a:prstGeom prst="rect">
              <a:avLst/>
            </a:prstGeom>
          </p:spPr>
        </p:pic>
        <p:pic>
          <p:nvPicPr>
            <p:cNvPr id="20" name="Picture 30">
              <a:extLst>
                <a:ext uri="{FF2B5EF4-FFF2-40B4-BE49-F238E27FC236}">
                  <a16:creationId xmlns:a16="http://schemas.microsoft.com/office/drawing/2014/main" id="{B961FCD7-7713-134E-AE41-1FA56774B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70793" y="3433548"/>
              <a:ext cx="457200" cy="457200"/>
            </a:xfrm>
            <a:prstGeom prst="rect">
              <a:avLst/>
            </a:prstGeom>
          </p:spPr>
        </p:pic>
        <p:pic>
          <p:nvPicPr>
            <p:cNvPr id="21" name="Picture 31">
              <a:extLst>
                <a:ext uri="{FF2B5EF4-FFF2-40B4-BE49-F238E27FC236}">
                  <a16:creationId xmlns:a16="http://schemas.microsoft.com/office/drawing/2014/main" id="{7C909330-5765-CA41-A7D7-43533B0C0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7856" y="3433548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485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D0C62-16A3-9E4B-894C-9FCC0673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Escalat vertical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C45FB4-0A56-AE40-8F77-B71E4B83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Consisteix a canviar el pla de </a:t>
            </a:r>
            <a:r>
              <a:rPr lang="ca-ES" dirty="0" err="1"/>
              <a:t>l’app</a:t>
            </a:r>
            <a:r>
              <a:rPr lang="ca-ES" dirty="0"/>
              <a:t> </a:t>
            </a:r>
            <a:r>
              <a:rPr lang="ca-ES" dirty="0" err="1"/>
              <a:t>service</a:t>
            </a:r>
            <a:r>
              <a:rPr lang="ca-ES" dirty="0"/>
              <a:t>.</a:t>
            </a:r>
          </a:p>
          <a:p>
            <a:pPr algn="just"/>
            <a:r>
              <a:rPr lang="ca-ES" dirty="0"/>
              <a:t>L’escalat vertical sempre es fa manualment.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536B5F-042B-7D47-804C-D4B578EFB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008" y="3917389"/>
            <a:ext cx="2723653" cy="229773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EB6BCA9-CBF2-224A-BB22-80043E63DE6E}"/>
              </a:ext>
            </a:extLst>
          </p:cNvPr>
          <p:cNvCxnSpPr>
            <a:cxnSpLocks/>
          </p:cNvCxnSpPr>
          <p:nvPr/>
        </p:nvCxnSpPr>
        <p:spPr>
          <a:xfrm>
            <a:off x="3779912" y="4850231"/>
            <a:ext cx="936104" cy="4320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004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81941-EC9E-6C4E-B894-27C29079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Escalat horitzontal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362A4-CB4D-CD4D-8F9E-9E69E9699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Consisteix a crear rèpliques (instàncies) del servei.</a:t>
            </a:r>
          </a:p>
          <a:p>
            <a:pPr algn="just"/>
            <a:r>
              <a:rPr lang="ca-ES" dirty="0"/>
              <a:t>Es pot escalar manualment, però també de forma automàtica.</a:t>
            </a:r>
          </a:p>
          <a:p>
            <a:pPr algn="just"/>
            <a:r>
              <a:rPr lang="ca-ES" dirty="0"/>
              <a:t>L’escalat automàtic pot ser creixent o decreixent.</a:t>
            </a:r>
          </a:p>
          <a:p>
            <a:pPr algn="just"/>
            <a:r>
              <a:rPr lang="ca-ES" dirty="0"/>
              <a:t>Disponible a partir </a:t>
            </a:r>
            <a:r>
              <a:rPr lang="ca-ES" dirty="0" err="1"/>
              <a:t>d’App</a:t>
            </a:r>
            <a:r>
              <a:rPr lang="ca-ES" dirty="0"/>
              <a:t> Service de producció.</a:t>
            </a:r>
          </a:p>
        </p:txBody>
      </p:sp>
    </p:spTree>
    <p:extLst>
      <p:ext uri="{BB962C8B-B14F-4D97-AF65-F5344CB8AC3E}">
        <p14:creationId xmlns:p14="http://schemas.microsoft.com/office/powerpoint/2010/main" val="2823231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04875-4CC5-784C-B22F-92FA00E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Escalat horitzontal: manual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766C16C-208B-9141-9D6A-C387882FF7AC}"/>
              </a:ext>
            </a:extLst>
          </p:cNvPr>
          <p:cNvCxnSpPr>
            <a:cxnSpLocks/>
          </p:cNvCxnSpPr>
          <p:nvPr/>
        </p:nvCxnSpPr>
        <p:spPr>
          <a:xfrm flipH="1">
            <a:off x="683568" y="3573016"/>
            <a:ext cx="720080" cy="7011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CF58002-049C-6248-90BB-6CC50C339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29433"/>
            <a:ext cx="8229600" cy="44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04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B3D65646-9D7E-6E44-9D8C-9C8DF1240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492" y="1600200"/>
            <a:ext cx="6121016" cy="4525963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F04875-4CC5-784C-B22F-92FA00E6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Escalat horitzontal: automàtic</a:t>
            </a:r>
          </a:p>
        </p:txBody>
      </p:sp>
    </p:spTree>
    <p:extLst>
      <p:ext uri="{BB962C8B-B14F-4D97-AF65-F5344CB8AC3E}">
        <p14:creationId xmlns:p14="http://schemas.microsoft.com/office/powerpoint/2010/main" val="3701726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FFF85-0A62-A54A-98FF-8A4FBA78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Desplegament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AF1D0D-087F-A040-8D35-AFDEF2B5D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Diversos mètodes per pujar el nostre codi:</a:t>
            </a:r>
          </a:p>
          <a:p>
            <a:pPr lvl="1"/>
            <a:endParaRPr lang="ca-ES" dirty="0"/>
          </a:p>
          <a:p>
            <a:pPr lvl="1"/>
            <a:r>
              <a:rPr lang="ca-ES" dirty="0"/>
              <a:t>Directe: FTP</a:t>
            </a:r>
          </a:p>
          <a:p>
            <a:pPr lvl="1"/>
            <a:r>
              <a:rPr lang="ca-ES" dirty="0"/>
              <a:t>Integració contínua: git, etc.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C22ECA-E214-FA40-98E3-2466BCB3C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3991113"/>
            <a:ext cx="3390900" cy="2311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A5E23F-6EBD-2849-BA1A-B8639C60780D}"/>
              </a:ext>
            </a:extLst>
          </p:cNvPr>
          <p:cNvSpPr txBox="1"/>
          <p:nvPr/>
        </p:nvSpPr>
        <p:spPr>
          <a:xfrm>
            <a:off x="5220072" y="4685148"/>
            <a:ext cx="3096344" cy="14773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dirty="0"/>
              <a:t>Per desplegament continu ara s’ha presentat l’eina </a:t>
            </a:r>
            <a:r>
              <a:rPr lang="ca-ES" dirty="0" err="1"/>
              <a:t>DevOps</a:t>
            </a:r>
            <a:r>
              <a:rPr lang="ca-ES" dirty="0"/>
              <a:t> </a:t>
            </a:r>
            <a:r>
              <a:rPr lang="ca-ES" dirty="0" err="1"/>
              <a:t>Starter</a:t>
            </a:r>
            <a:r>
              <a:rPr lang="ca-ES" dirty="0"/>
              <a:t> tot i que també es pot fer des de </a:t>
            </a:r>
            <a:r>
              <a:rPr lang="ca-ES" dirty="0" err="1"/>
              <a:t>l’App</a:t>
            </a:r>
            <a:r>
              <a:rPr lang="ca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4663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049A6-4556-6B42-9C1D-802EFD94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Desplegament FTP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08D14C0-CE65-6044-A559-CB20C8797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671" y="1600200"/>
            <a:ext cx="7136657" cy="452596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6561BA9-B49E-984E-90F5-8C100C4204F1}"/>
              </a:ext>
            </a:extLst>
          </p:cNvPr>
          <p:cNvSpPr/>
          <p:nvPr/>
        </p:nvSpPr>
        <p:spPr>
          <a:xfrm>
            <a:off x="2339752" y="4509120"/>
            <a:ext cx="5800576" cy="18002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08693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479C6-7F59-0544-87F9-F6051C20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Implementació manual (FTP)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D46B84-ABB3-B94A-A941-D7959958D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Dues opcions:</a:t>
            </a:r>
          </a:p>
          <a:p>
            <a:pPr lvl="1"/>
            <a:r>
              <a:rPr lang="ca-ES" b="1" dirty="0"/>
              <a:t>Credencials d’aplicació</a:t>
            </a:r>
          </a:p>
          <a:p>
            <a:pPr marL="857250" lvl="2" indent="0" algn="just">
              <a:buNone/>
            </a:pPr>
            <a:r>
              <a:rPr lang="ca-ES" dirty="0"/>
              <a:t>Úniques per cada aplicació, s’integren a l’IDE al definir l’aplicació (per exemple amb Visual Studio).</a:t>
            </a:r>
          </a:p>
          <a:p>
            <a:pPr marL="857250" lvl="2" indent="0">
              <a:buNone/>
            </a:pPr>
            <a:endParaRPr lang="ca-ES" dirty="0"/>
          </a:p>
          <a:p>
            <a:pPr lvl="1"/>
            <a:r>
              <a:rPr lang="ca-ES" b="1" dirty="0"/>
              <a:t>Credencials usuari</a:t>
            </a:r>
            <a:endParaRPr lang="ca-ES" dirty="0"/>
          </a:p>
          <a:p>
            <a:pPr marL="857250" lvl="2" indent="0" algn="just">
              <a:buNone/>
            </a:pPr>
            <a:r>
              <a:rPr lang="ca-ES" dirty="0"/>
              <a:t>Definim un usuari per les implementacions per connectar-nos manualment. Aquí hem de definir el </a:t>
            </a:r>
            <a:r>
              <a:rPr lang="ca-ES" dirty="0" err="1"/>
              <a:t>password</a:t>
            </a:r>
            <a:r>
              <a:rPr lang="ca-ES" dirty="0"/>
              <a:t> de connexió.</a:t>
            </a:r>
          </a:p>
        </p:txBody>
      </p:sp>
    </p:spTree>
    <p:extLst>
      <p:ext uri="{BB962C8B-B14F-4D97-AF65-F5344CB8AC3E}">
        <p14:creationId xmlns:p14="http://schemas.microsoft.com/office/powerpoint/2010/main" val="2545966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479C6-7F59-0544-87F9-F6051C20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Implementació manual (FTP)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A49507C-7CCB-A643-9897-AD5BC5E61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14" y="2492896"/>
            <a:ext cx="8507413" cy="2851233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656C318C-B783-E643-986B-383BC8DB1120}"/>
              </a:ext>
            </a:extLst>
          </p:cNvPr>
          <p:cNvSpPr/>
          <p:nvPr/>
        </p:nvSpPr>
        <p:spPr>
          <a:xfrm>
            <a:off x="4860031" y="3861047"/>
            <a:ext cx="4088995" cy="148308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499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6F26D-DBAD-D141-89C7-4F882AC4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altLang="ca-ES" noProof="1"/>
              <a:t>Què és això del cloud?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B82F57-0A73-644F-8D2A-F159C37D2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 fontScale="77500" lnSpcReduction="20000"/>
          </a:bodyPr>
          <a:lstStyle/>
          <a:p>
            <a:pPr algn="just">
              <a:defRPr/>
            </a:pPr>
            <a:r>
              <a:rPr lang="ca-ES" dirty="0"/>
              <a:t>Model d’ús de serveis de negoci i tecnologia, a través d’Internet, pagant només allò que s’utilitza.</a:t>
            </a:r>
          </a:p>
          <a:p>
            <a:pPr algn="just">
              <a:defRPr/>
            </a:pPr>
            <a:endParaRPr lang="ca-ES" noProof="1">
              <a:latin typeface="Arial" charset="0"/>
              <a:cs typeface="Arial" charset="0"/>
            </a:endParaRPr>
          </a:p>
          <a:p>
            <a:pPr algn="just"/>
            <a:r>
              <a:rPr lang="ca-ES" dirty="0"/>
              <a:t>A la pràctica consisteix a utilitzar una xarxa de servidors i infraestructura associada, per processar dades en lloc d’utilitzar servidors locals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F47925-FA0B-4A41-8D6B-D41C2CF87C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829" y="3789040"/>
            <a:ext cx="4475271" cy="25919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6B130E7-1491-D048-8058-71F2169B85B3}"/>
              </a:ext>
            </a:extLst>
          </p:cNvPr>
          <p:cNvSpPr/>
          <p:nvPr/>
        </p:nvSpPr>
        <p:spPr>
          <a:xfrm>
            <a:off x="2555776" y="6073245"/>
            <a:ext cx="1457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1400" dirty="0"/>
              <a:t>Font: </a:t>
            </a:r>
            <a:r>
              <a:rPr lang="ca-ES" sz="1400" dirty="0">
                <a:hlinkClick r:id="rId3"/>
              </a:rPr>
              <a:t>Microsoft</a:t>
            </a:r>
            <a:r>
              <a:rPr lang="ca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54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479C6-7F59-0544-87F9-F6051C20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Implementació manual (FTP)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6D665A-F37F-124F-A545-7BF24790A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Usarem un client FTP, en aquest </a:t>
            </a:r>
            <a:r>
              <a:rPr lang="ca-ES" dirty="0" err="1"/>
              <a:t>Filezilla</a:t>
            </a:r>
            <a:r>
              <a:rPr lang="ca-ES" dirty="0"/>
              <a:t>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033BC1-ADE6-3540-9F67-003A367BB7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2276872"/>
            <a:ext cx="6367684" cy="43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3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479C6-7F59-0544-87F9-F6051C20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Implementació manual (FTP)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CA9F9CA-CD06-6D4E-A66F-31E128BD3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162" y="1600200"/>
            <a:ext cx="672967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4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B4256-C39C-5E44-BE5D-B67902EF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contínua: </a:t>
            </a:r>
            <a:r>
              <a:rPr lang="ca-ES" dirty="0" err="1"/>
              <a:t>app</a:t>
            </a:r>
            <a:r>
              <a:rPr lang="ca-ES" dirty="0"/>
              <a:t> NET </a:t>
            </a:r>
            <a:r>
              <a:rPr lang="ca-ES" dirty="0" err="1"/>
              <a:t>core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14369-298D-3348-88F2-B1A4792A7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Els serveis d’implementació permeten la compilació i el desplegament.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D8F40A-F606-1149-B329-AD1C4890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193" y="2636912"/>
            <a:ext cx="4311738" cy="41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74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99579-B418-9E49-B1BA-DF0C541F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contínua: </a:t>
            </a:r>
            <a:r>
              <a:rPr lang="ca-ES" dirty="0" err="1"/>
              <a:t>app</a:t>
            </a:r>
            <a:r>
              <a:rPr lang="ca-ES" dirty="0"/>
              <a:t> NET </a:t>
            </a:r>
            <a:r>
              <a:rPr lang="ca-ES" dirty="0" err="1"/>
              <a:t>core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142DEB8-7E99-8C4D-A0EF-D50C9A81D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64839"/>
            <a:ext cx="8229600" cy="339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35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BEB36-9852-7E40-8142-0869BC98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contínua: </a:t>
            </a:r>
            <a:r>
              <a:rPr lang="ca-ES" dirty="0" err="1"/>
              <a:t>app</a:t>
            </a:r>
            <a:r>
              <a:rPr lang="ca-ES" dirty="0"/>
              <a:t> NET </a:t>
            </a:r>
            <a:r>
              <a:rPr lang="ca-ES" dirty="0" err="1"/>
              <a:t>core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DF8576-0207-CB4A-9C3F-C40A8B33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Especifiquem el repositori que es desplegarà: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B4CA7C-EBBE-9D47-B76A-AD870A76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71" y="2185022"/>
            <a:ext cx="5680429" cy="46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89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66EF7-C051-8E46-8DA6-E06A81FF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contínua: </a:t>
            </a:r>
            <a:r>
              <a:rPr lang="ca-ES" dirty="0" err="1"/>
              <a:t>app</a:t>
            </a:r>
            <a:r>
              <a:rPr lang="ca-ES" dirty="0"/>
              <a:t> NET </a:t>
            </a:r>
            <a:r>
              <a:rPr lang="ca-ES" dirty="0" err="1"/>
              <a:t>core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DCB2BD-132E-9D43-A19D-309EF4BC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Un cop es compila l’aplicació (en aquest .NET </a:t>
            </a:r>
            <a:r>
              <a:rPr lang="ca-ES" dirty="0" err="1"/>
              <a:t>core</a:t>
            </a:r>
            <a:r>
              <a:rPr lang="ca-ES" dirty="0"/>
              <a:t>) es desplega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DB7C73-E5A2-2F4F-A3D6-096EAF6A4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24944"/>
            <a:ext cx="691504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66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EF167-3B66-2E41-B8BF-C67A1B8B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FB1DC0-CE6D-C848-8351-8CDE09BCC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Per tant, els canvis s’actualitzen a la pàgina.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AF6F61-4B20-A34A-857C-6AED18CD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425461"/>
            <a:ext cx="4924476" cy="388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98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BD5E4-2EF0-E04D-AAA1-3A55B8F9A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A3DA29-D158-E044-9043-CC0932AD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Si ara modifiquem el codi font, es desplega de forma automàtica a </a:t>
            </a:r>
            <a:r>
              <a:rPr lang="ca-ES" dirty="0" err="1"/>
              <a:t>Azure</a:t>
            </a:r>
            <a:r>
              <a:rPr lang="ca-E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48C3C0-975A-4548-9529-2C495408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12976"/>
            <a:ext cx="8028384" cy="15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44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68EF1-C3D8-1E47-8D81-2347EE0C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Integració contínua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AAE28E2-DE9F-A545-B08C-7D6C7CF1A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014" y="1600200"/>
            <a:ext cx="76719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62BF3-21EA-DD45-887B-8ED1799C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Web estàtiques i integració contínua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701D29-F773-EF43-9DDC-7665C5D31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Si tenim una web que no té contingut estàtic (només </a:t>
            </a:r>
            <a:r>
              <a:rPr lang="ca-ES" dirty="0" err="1"/>
              <a:t>html</a:t>
            </a:r>
            <a:r>
              <a:rPr lang="ca-ES" dirty="0"/>
              <a:t> + </a:t>
            </a:r>
            <a:r>
              <a:rPr lang="ca-ES" dirty="0" err="1"/>
              <a:t>css</a:t>
            </a:r>
            <a:r>
              <a:rPr lang="ca-ES" dirty="0"/>
              <a:t> + </a:t>
            </a:r>
            <a:r>
              <a:rPr lang="ca-ES" dirty="0" err="1"/>
              <a:t>js</a:t>
            </a:r>
            <a:r>
              <a:rPr lang="ca-ES" dirty="0"/>
              <a:t>) dues alternatives:</a:t>
            </a:r>
          </a:p>
          <a:p>
            <a:pPr lvl="1" algn="just"/>
            <a:r>
              <a:rPr lang="ca-ES" dirty="0" err="1"/>
              <a:t>Azure</a:t>
            </a:r>
            <a:r>
              <a:rPr lang="ca-ES" dirty="0"/>
              <a:t> </a:t>
            </a:r>
            <a:r>
              <a:rPr lang="ca-ES" dirty="0" err="1"/>
              <a:t>DevOps</a:t>
            </a:r>
            <a:r>
              <a:rPr lang="ca-ES" dirty="0"/>
              <a:t> </a:t>
            </a:r>
            <a:r>
              <a:rPr lang="ca-ES" dirty="0" err="1"/>
              <a:t>Starter</a:t>
            </a:r>
            <a:r>
              <a:rPr lang="ca-ES" dirty="0"/>
              <a:t>.</a:t>
            </a:r>
          </a:p>
          <a:p>
            <a:pPr lvl="1" algn="just"/>
            <a:r>
              <a:rPr lang="ca-ES" dirty="0"/>
              <a:t>Nou servei </a:t>
            </a:r>
            <a:r>
              <a:rPr lang="ca-ES" b="1" dirty="0" err="1"/>
              <a:t>Static</a:t>
            </a:r>
            <a:r>
              <a:rPr lang="ca-ES" b="1" dirty="0"/>
              <a:t> Web </a:t>
            </a:r>
            <a:r>
              <a:rPr lang="ca-ES" b="1" dirty="0" err="1"/>
              <a:t>App</a:t>
            </a:r>
            <a:r>
              <a:rPr lang="ca-ES" b="1" dirty="0"/>
              <a:t> </a:t>
            </a:r>
            <a:r>
              <a:rPr lang="ca-ES" dirty="0"/>
              <a:t>(encara en </a:t>
            </a:r>
            <a:r>
              <a:rPr lang="ca-ES" dirty="0" err="1"/>
              <a:t>preview</a:t>
            </a:r>
            <a:r>
              <a:rPr lang="ca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216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84D25-08BE-5944-873B-12FD48AF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altLang="ca-ES" noProof="1"/>
              <a:t>Avantatges del cloud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8D75DF-5D9F-334A-8E24-BB7196509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ca-ES" b="1" dirty="0"/>
              <a:t>Elasticitat</a:t>
            </a:r>
            <a:r>
              <a:rPr lang="ca-ES" dirty="0"/>
              <a:t>: la infraestructura s’adapta a les necessitats en cada moment i situació.</a:t>
            </a:r>
          </a:p>
          <a:p>
            <a:pPr algn="just"/>
            <a:endParaRPr lang="ca-ES" dirty="0"/>
          </a:p>
          <a:p>
            <a:pPr algn="just"/>
            <a:r>
              <a:rPr lang="ca-ES" b="1" dirty="0"/>
              <a:t>Pagament per ús</a:t>
            </a:r>
            <a:r>
              <a:rPr lang="ca-ES" dirty="0"/>
              <a:t>: no cal inversió prèvia en sistemes, model de subscripció.</a:t>
            </a:r>
          </a:p>
          <a:p>
            <a:pPr algn="just"/>
            <a:endParaRPr lang="ca-ES" dirty="0"/>
          </a:p>
          <a:p>
            <a:pPr algn="just"/>
            <a:r>
              <a:rPr lang="ca-ES" b="1" dirty="0"/>
              <a:t>Alta disponibilitat</a:t>
            </a:r>
            <a:r>
              <a:rPr lang="ca-ES" dirty="0"/>
              <a:t>: es poden assegurar disponibilitats per sobre del  99%.</a:t>
            </a:r>
          </a:p>
          <a:p>
            <a:pPr algn="just"/>
            <a:endParaRPr lang="ca-ES" dirty="0"/>
          </a:p>
          <a:p>
            <a:pPr algn="just"/>
            <a:r>
              <a:rPr lang="ca-ES" b="1" dirty="0"/>
              <a:t>Globalització</a:t>
            </a:r>
            <a:r>
              <a:rPr lang="ca-ES" dirty="0"/>
              <a:t>: possibilitat de desplegar l’aplicació o servei arreu del món.</a:t>
            </a:r>
            <a:endParaRPr lang="ca-ES" b="1" dirty="0"/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488206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6299B-F39E-1942-8366-34654CCB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 </a:t>
            </a:r>
            <a:r>
              <a:rPr lang="ca-ES" dirty="0" err="1"/>
              <a:t>DevOps</a:t>
            </a:r>
            <a:r>
              <a:rPr lang="ca-ES" dirty="0"/>
              <a:t> </a:t>
            </a:r>
            <a:r>
              <a:rPr lang="ca-ES" dirty="0" err="1"/>
              <a:t>Starter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221D33-B007-3E41-A4FA-FEBCBC7FA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Servei senzill per desplegar des de GitHub o </a:t>
            </a:r>
            <a:r>
              <a:rPr lang="ca-ES" dirty="0" err="1"/>
              <a:t>Azure</a:t>
            </a:r>
            <a:r>
              <a:rPr lang="ca-ES" dirty="0"/>
              <a:t> </a:t>
            </a:r>
            <a:r>
              <a:rPr lang="ca-ES" dirty="0" err="1"/>
              <a:t>Devops</a:t>
            </a:r>
            <a:r>
              <a:rPr lang="ca-ES" dirty="0"/>
              <a:t> -&gt; projecte nou!!</a:t>
            </a:r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EC90BF-F623-E54E-A217-887C88ED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596" y="2708921"/>
            <a:ext cx="1615424" cy="295232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3E618B-7668-9844-A591-4D2D48DD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3" y="2708920"/>
            <a:ext cx="5888007" cy="322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24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533BB-D91A-754A-89E9-3349B51C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 </a:t>
            </a:r>
            <a:r>
              <a:rPr lang="ca-ES" dirty="0" err="1"/>
              <a:t>DevOps</a:t>
            </a:r>
            <a:r>
              <a:rPr lang="ca-ES" dirty="0"/>
              <a:t> </a:t>
            </a:r>
            <a:r>
              <a:rPr lang="ca-ES" dirty="0" err="1"/>
              <a:t>Starter</a:t>
            </a:r>
            <a:endParaRPr lang="ca-ES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0AD61770-03C3-DB4F-9D8F-74C86A253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43" y="1600200"/>
            <a:ext cx="794011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79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A60CE747-46AB-3E40-A720-C7D145FE4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781" y="1600200"/>
            <a:ext cx="6374437" cy="45259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2533BB-D91A-754A-89E9-3349B51C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 </a:t>
            </a:r>
            <a:r>
              <a:rPr lang="ca-ES" dirty="0" err="1"/>
              <a:t>DevOps</a:t>
            </a:r>
            <a:r>
              <a:rPr lang="ca-ES" dirty="0"/>
              <a:t> </a:t>
            </a:r>
            <a:r>
              <a:rPr lang="ca-ES" dirty="0" err="1"/>
              <a:t>Starter</a:t>
            </a:r>
            <a:endParaRPr lang="ca-ES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C1CB8FC-68C5-6145-BDA1-1A4CF90E11EB}"/>
              </a:ext>
            </a:extLst>
          </p:cNvPr>
          <p:cNvCxnSpPr/>
          <p:nvPr/>
        </p:nvCxnSpPr>
        <p:spPr>
          <a:xfrm flipH="1">
            <a:off x="4932040" y="4653136"/>
            <a:ext cx="1872208" cy="115212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559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765D8-E20D-F94B-A593-5D5125DD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 </a:t>
            </a:r>
            <a:r>
              <a:rPr lang="ca-ES" dirty="0" err="1"/>
              <a:t>DevOps</a:t>
            </a:r>
            <a:r>
              <a:rPr lang="ca-ES" dirty="0"/>
              <a:t> </a:t>
            </a:r>
            <a:r>
              <a:rPr lang="ca-ES" dirty="0" err="1"/>
              <a:t>Starter</a:t>
            </a:r>
            <a:endParaRPr lang="ca-E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2D68DA9-DA62-C64C-8C3B-A5BC2FF0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555" y="1600200"/>
            <a:ext cx="713889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77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765D8-E20D-F94B-A593-5D5125DD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 </a:t>
            </a:r>
            <a:r>
              <a:rPr lang="ca-ES" dirty="0" err="1"/>
              <a:t>DevOps</a:t>
            </a:r>
            <a:r>
              <a:rPr lang="ca-ES" dirty="0"/>
              <a:t> </a:t>
            </a:r>
            <a:r>
              <a:rPr lang="ca-ES" dirty="0" err="1"/>
              <a:t>Starter</a:t>
            </a:r>
            <a:endParaRPr lang="ca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F28D36A-A897-D340-BD7A-E9B9EC4E0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220" y="1600200"/>
            <a:ext cx="7109559" cy="4525963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098C469-BA0A-6842-9099-47615006AE84}"/>
              </a:ext>
            </a:extLst>
          </p:cNvPr>
          <p:cNvCxnSpPr>
            <a:cxnSpLocks/>
          </p:cNvCxnSpPr>
          <p:nvPr/>
        </p:nvCxnSpPr>
        <p:spPr>
          <a:xfrm flipV="1">
            <a:off x="1691680" y="3863374"/>
            <a:ext cx="792088" cy="9087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425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C58D3-77C3-6748-B0B8-0671CF29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 </a:t>
            </a:r>
            <a:r>
              <a:rPr lang="ca-ES" dirty="0" err="1"/>
              <a:t>DevOps</a:t>
            </a:r>
            <a:r>
              <a:rPr lang="ca-ES" dirty="0"/>
              <a:t> </a:t>
            </a:r>
            <a:r>
              <a:rPr lang="ca-ES" dirty="0" err="1"/>
              <a:t>Starter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1BD8848-F4BA-194C-A744-699D95A43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160" y="1600200"/>
            <a:ext cx="689968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75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C58D3-77C3-6748-B0B8-0671CF29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 err="1"/>
              <a:t>Azure</a:t>
            </a:r>
            <a:r>
              <a:rPr lang="ca-ES" dirty="0"/>
              <a:t> </a:t>
            </a:r>
            <a:r>
              <a:rPr lang="ca-ES" dirty="0" err="1"/>
              <a:t>DevOps</a:t>
            </a:r>
            <a:r>
              <a:rPr lang="ca-ES" dirty="0"/>
              <a:t> </a:t>
            </a:r>
            <a:r>
              <a:rPr lang="ca-ES" dirty="0" err="1"/>
              <a:t>Starter</a:t>
            </a:r>
            <a:endParaRPr lang="ca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B958268-B3C8-2A48-B41F-EB58483E4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590" y="1600200"/>
            <a:ext cx="561081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07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51FAA-3222-0F4E-9D2C-68999811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Novetat: </a:t>
            </a:r>
            <a:r>
              <a:rPr lang="ca-ES" dirty="0" err="1"/>
              <a:t>Static</a:t>
            </a:r>
            <a:r>
              <a:rPr lang="ca-ES" dirty="0"/>
              <a:t> Web </a:t>
            </a:r>
            <a:r>
              <a:rPr lang="ca-ES" dirty="0" err="1"/>
              <a:t>App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768424-BD73-054A-9EFA-47FF51017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Serveix per desplegar webs sense </a:t>
            </a:r>
            <a:r>
              <a:rPr lang="ca-ES" dirty="0" err="1"/>
              <a:t>backend</a:t>
            </a:r>
            <a:r>
              <a:rPr lang="ca-ES" dirty="0"/>
              <a:t> (encara en </a:t>
            </a:r>
            <a:r>
              <a:rPr lang="ca-ES" dirty="0" err="1"/>
              <a:t>preview</a:t>
            </a:r>
            <a:r>
              <a:rPr lang="ca-ES" dirty="0"/>
              <a:t>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9517FB-2EEE-7547-ABE5-03576EE8C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852936"/>
            <a:ext cx="5473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77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3DFBB-8947-3A4C-87A0-4438D0561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Novetat: </a:t>
            </a:r>
            <a:r>
              <a:rPr lang="ca-ES" dirty="0" err="1"/>
              <a:t>Static</a:t>
            </a:r>
            <a:r>
              <a:rPr lang="ca-ES" dirty="0"/>
              <a:t> Web </a:t>
            </a:r>
            <a:r>
              <a:rPr lang="ca-ES" dirty="0" err="1"/>
              <a:t>App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F7543-78AA-334C-9F4A-E0EB7023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En aquest servei no cal </a:t>
            </a:r>
            <a:r>
              <a:rPr lang="ca-ES" b="1" dirty="0"/>
              <a:t>definir </a:t>
            </a:r>
            <a:r>
              <a:rPr lang="ca-ES" b="1" dirty="0" err="1"/>
              <a:t>app</a:t>
            </a:r>
            <a:r>
              <a:rPr lang="ca-ES" b="1" dirty="0"/>
              <a:t> </a:t>
            </a:r>
            <a:r>
              <a:rPr lang="ca-ES" b="1" dirty="0" err="1"/>
              <a:t>service</a:t>
            </a:r>
            <a:r>
              <a:rPr lang="ca-ES" dirty="0"/>
              <a:t>.</a:t>
            </a:r>
          </a:p>
          <a:p>
            <a:pPr algn="just"/>
            <a:r>
              <a:rPr lang="ca-ES" dirty="0"/>
              <a:t>Utilitza </a:t>
            </a:r>
            <a:r>
              <a:rPr lang="ca-ES" b="1" dirty="0" err="1"/>
              <a:t>github</a:t>
            </a:r>
            <a:r>
              <a:rPr lang="ca-ES" b="1" dirty="0"/>
              <a:t> </a:t>
            </a:r>
            <a:r>
              <a:rPr lang="ca-ES" b="1" dirty="0" err="1"/>
              <a:t>actions</a:t>
            </a:r>
            <a:r>
              <a:rPr lang="ca-ES" dirty="0"/>
              <a:t> -&gt; disposem de plantilles pels diferents casos:</a:t>
            </a:r>
          </a:p>
          <a:p>
            <a:pPr lvl="1" algn="just"/>
            <a:r>
              <a:rPr lang="ca-ES" dirty="0"/>
              <a:t>HTML i JS</a:t>
            </a:r>
          </a:p>
          <a:p>
            <a:pPr lvl="1" algn="just"/>
            <a:r>
              <a:rPr lang="ca-ES" dirty="0" err="1"/>
              <a:t>React</a:t>
            </a:r>
            <a:r>
              <a:rPr lang="ca-ES" dirty="0"/>
              <a:t> JS</a:t>
            </a:r>
          </a:p>
          <a:p>
            <a:pPr lvl="1" algn="just"/>
            <a:r>
              <a:rPr lang="ca-ES" dirty="0"/>
              <a:t>Angular</a:t>
            </a:r>
          </a:p>
          <a:p>
            <a:pPr lvl="1" algn="just"/>
            <a:r>
              <a:rPr lang="ca-E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1029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3DFBB-8947-3A4C-87A0-4438D0561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Novetat: </a:t>
            </a:r>
            <a:r>
              <a:rPr lang="ca-ES" dirty="0" err="1"/>
              <a:t>Static</a:t>
            </a:r>
            <a:r>
              <a:rPr lang="ca-ES" dirty="0"/>
              <a:t> Web </a:t>
            </a:r>
            <a:r>
              <a:rPr lang="ca-ES" dirty="0" err="1"/>
              <a:t>App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38B5200-093A-5848-BC80-E1E7D1AB2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6683051" cy="45259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778C33B-485D-7D48-86CB-828BFCDF3184}"/>
              </a:ext>
            </a:extLst>
          </p:cNvPr>
          <p:cNvSpPr txBox="1"/>
          <p:nvPr/>
        </p:nvSpPr>
        <p:spPr>
          <a:xfrm>
            <a:off x="6660232" y="4581128"/>
            <a:ext cx="2304256" cy="9233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dirty="0"/>
              <a:t>Servei en </a:t>
            </a:r>
            <a:r>
              <a:rPr lang="ca-ES" dirty="0" err="1"/>
              <a:t>preview</a:t>
            </a:r>
            <a:r>
              <a:rPr lang="ca-ES" dirty="0"/>
              <a:t> no està disponible a totes les regions.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1E518633-CB0E-FA49-80BD-19C0111DC06B}"/>
              </a:ext>
            </a:extLst>
          </p:cNvPr>
          <p:cNvSpPr/>
          <p:nvPr/>
        </p:nvSpPr>
        <p:spPr>
          <a:xfrm>
            <a:off x="2987824" y="2420888"/>
            <a:ext cx="1224136" cy="36004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1481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E1728-5BEC-094F-95DA-4E2E2B54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Elasticitat: adaptació a la demanda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2168FAF-B3B5-3D4E-A387-FEDFA3CBA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448" y="2204864"/>
            <a:ext cx="8077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B3D58-5472-D840-A78D-90815439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Novetat: </a:t>
            </a:r>
            <a:r>
              <a:rPr lang="ca-ES" dirty="0" err="1"/>
              <a:t>Static</a:t>
            </a:r>
            <a:r>
              <a:rPr lang="ca-ES" dirty="0"/>
              <a:t> Web </a:t>
            </a:r>
            <a:r>
              <a:rPr lang="ca-ES" dirty="0" err="1"/>
              <a:t>App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243E292-2FF4-B34E-90C3-BCD24AFE6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736" y="1628800"/>
            <a:ext cx="5978741" cy="45259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3B7EB0-4404-424B-8DF0-5A16CF5355FD}"/>
              </a:ext>
            </a:extLst>
          </p:cNvPr>
          <p:cNvSpPr txBox="1"/>
          <p:nvPr/>
        </p:nvSpPr>
        <p:spPr>
          <a:xfrm>
            <a:off x="107504" y="4005064"/>
            <a:ext cx="2304256" cy="12003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dirty="0"/>
              <a:t>A inicio </a:t>
            </a:r>
            <a:r>
              <a:rPr lang="ca-ES" dirty="0" err="1"/>
              <a:t>rápido</a:t>
            </a:r>
            <a:r>
              <a:rPr lang="ca-ES" dirty="0"/>
              <a:t> ens proporcionen les plantilles per les </a:t>
            </a:r>
            <a:r>
              <a:rPr lang="ca-ES" dirty="0" err="1"/>
              <a:t>diferses</a:t>
            </a:r>
            <a:r>
              <a:rPr lang="ca-ES" dirty="0"/>
              <a:t> solucions.</a:t>
            </a:r>
          </a:p>
        </p:txBody>
      </p:sp>
    </p:spTree>
    <p:extLst>
      <p:ext uri="{BB962C8B-B14F-4D97-AF65-F5344CB8AC3E}">
        <p14:creationId xmlns:p14="http://schemas.microsoft.com/office/powerpoint/2010/main" val="3439316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6EBF7-07AE-B04F-B22D-9B0C214F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Novetat: </a:t>
            </a:r>
            <a:r>
              <a:rPr lang="ca-ES" dirty="0" err="1"/>
              <a:t>Static</a:t>
            </a:r>
            <a:r>
              <a:rPr lang="ca-ES" dirty="0"/>
              <a:t> Web </a:t>
            </a:r>
            <a:r>
              <a:rPr lang="ca-ES" dirty="0" err="1"/>
              <a:t>App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966C10-A4B0-284D-B51B-827E0B1F5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En aquest exemple usem una plantilla per un web.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26CCC1-DECE-E948-8002-936D3EC6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96" y="2847672"/>
            <a:ext cx="6444208" cy="32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4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3DFBB-8947-3A4C-87A0-4438D0561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Novetat: </a:t>
            </a:r>
            <a:r>
              <a:rPr lang="ca-ES" dirty="0" err="1"/>
              <a:t>Static</a:t>
            </a:r>
            <a:r>
              <a:rPr lang="ca-ES" dirty="0"/>
              <a:t> Web </a:t>
            </a:r>
            <a:r>
              <a:rPr lang="ca-ES" dirty="0" err="1"/>
              <a:t>App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BCB016A-D12C-374E-8953-2BACCAE97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798" y="1600200"/>
            <a:ext cx="7418403" cy="452596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47B5F10-53B1-684C-869C-2C691456D0D6}"/>
              </a:ext>
            </a:extLst>
          </p:cNvPr>
          <p:cNvCxnSpPr/>
          <p:nvPr/>
        </p:nvCxnSpPr>
        <p:spPr>
          <a:xfrm flipH="1" flipV="1">
            <a:off x="4427984" y="5406083"/>
            <a:ext cx="1440160" cy="7200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344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484D2-F0E4-E547-B2A4-5B992459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Novetat: </a:t>
            </a:r>
            <a:r>
              <a:rPr lang="ca-ES" dirty="0" err="1"/>
              <a:t>Static</a:t>
            </a:r>
            <a:r>
              <a:rPr lang="ca-ES" dirty="0"/>
              <a:t> Web </a:t>
            </a:r>
            <a:r>
              <a:rPr lang="ca-ES" dirty="0" err="1"/>
              <a:t>App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2FDAA06-CCB2-8043-92E8-C82BA27C1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6849"/>
            <a:ext cx="8229600" cy="389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98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484D2-F0E4-E547-B2A4-5B992459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Novetat: </a:t>
            </a:r>
            <a:r>
              <a:rPr lang="ca-ES" dirty="0" err="1"/>
              <a:t>Static</a:t>
            </a:r>
            <a:r>
              <a:rPr lang="ca-ES" dirty="0"/>
              <a:t> Web </a:t>
            </a:r>
            <a:r>
              <a:rPr lang="ca-ES" dirty="0" err="1"/>
              <a:t>App</a:t>
            </a:r>
            <a:endParaRPr lang="ca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A543DF8-88CA-1E48-BAA7-121BA7BF7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417638"/>
            <a:ext cx="6159949" cy="25877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9F9994-8B7B-1B41-A023-237DED7C0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717032"/>
            <a:ext cx="5724128" cy="254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39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13C74-7B9B-8A42-8969-6C4114DA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Contenidors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BDCB1E-CF59-4444-A8F4-B465B6046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Artefacte que permet encapsular l’aplicació, les dependències i el </a:t>
            </a:r>
            <a:r>
              <a:rPr lang="ca-ES" dirty="0" err="1"/>
              <a:t>runtime</a:t>
            </a:r>
            <a:r>
              <a:rPr lang="ca-ES" dirty="0"/>
              <a:t>.</a:t>
            </a:r>
          </a:p>
          <a:p>
            <a:pPr algn="just"/>
            <a:r>
              <a:rPr lang="ca-ES" dirty="0" err="1"/>
              <a:t>Docker</a:t>
            </a:r>
            <a:r>
              <a:rPr lang="ca-ES" dirty="0"/>
              <a:t> implementació més popular.</a:t>
            </a:r>
          </a:p>
          <a:p>
            <a:pPr algn="just"/>
            <a:r>
              <a:rPr lang="ca-ES" dirty="0"/>
              <a:t>És com una virtualització lleugera (a nivell SO).</a:t>
            </a:r>
          </a:p>
          <a:p>
            <a:pPr marL="0" indent="0" algn="just">
              <a:buNone/>
            </a:pPr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5806C4-F1D5-764B-B46C-EF1F8CFE02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872" y="3933056"/>
            <a:ext cx="3284409" cy="262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41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47A88-D294-5C4E-9A36-AB10BF6E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Desplegament amb contenidors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3490D3A-C592-084F-B296-64B889721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556792"/>
            <a:ext cx="5901696" cy="45259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F88E9AB-6DA3-0E43-95FE-02F409629C51}"/>
              </a:ext>
            </a:extLst>
          </p:cNvPr>
          <p:cNvSpPr txBox="1"/>
          <p:nvPr/>
        </p:nvSpPr>
        <p:spPr>
          <a:xfrm>
            <a:off x="6156176" y="3356992"/>
            <a:ext cx="2987824" cy="12003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ca-ES" dirty="0"/>
              <a:t>Al ser contenidors no cal configurar el </a:t>
            </a:r>
            <a:r>
              <a:rPr lang="ca-ES" dirty="0" err="1"/>
              <a:t>runtime</a:t>
            </a:r>
            <a:r>
              <a:rPr lang="ca-ES" dirty="0"/>
              <a:t>, perquè vindrà empaquetat a la imatge del contenidor.</a:t>
            </a:r>
          </a:p>
        </p:txBody>
      </p:sp>
    </p:spTree>
    <p:extLst>
      <p:ext uri="{BB962C8B-B14F-4D97-AF65-F5344CB8AC3E}">
        <p14:creationId xmlns:p14="http://schemas.microsoft.com/office/powerpoint/2010/main" val="4818209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47A88-D294-5C4E-9A36-AB10BF6E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Desplegament amb contenidors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51BC57A-48CF-E84F-8539-8013A040A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/>
          <a:lstStyle/>
          <a:p>
            <a:pPr algn="just"/>
            <a:r>
              <a:rPr lang="ca-ES" dirty="0"/>
              <a:t>Desplegar contenidors implica pujar una imatge base.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06B41B-2EBB-0747-AD53-E59BC693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64293"/>
            <a:ext cx="3543300" cy="2832100"/>
          </a:xfrm>
          <a:prstGeom prst="rect">
            <a:avLst/>
          </a:prstGeom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72BFE11-0992-1E41-A96D-E2476357D9F2}"/>
              </a:ext>
            </a:extLst>
          </p:cNvPr>
          <p:cNvSpPr/>
          <p:nvPr/>
        </p:nvSpPr>
        <p:spPr>
          <a:xfrm>
            <a:off x="1331640" y="3933056"/>
            <a:ext cx="2880320" cy="43204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755026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47A88-D294-5C4E-9A36-AB10BF6E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Desplegament amb contenidors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7C99DC-74A8-B04F-8C2A-CB12B5CD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1196752"/>
            <a:ext cx="8028384" cy="50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72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47A88-D294-5C4E-9A36-AB10BF6E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Desplegament amb contenidors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ECD874-85DB-5247-B9E1-EC3F941A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649" y="1395801"/>
            <a:ext cx="5808702" cy="48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5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8A751-3AF3-FD40-9431-BE942DA6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Tipus de cloud (per propietat)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EA1F2C-0B1E-9446-80B1-FB4D6AA31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ca-ES" b="1" dirty="0"/>
              <a:t>Privat</a:t>
            </a:r>
            <a:r>
              <a:rPr lang="ca-ES" dirty="0"/>
              <a:t>: consisteix a gestionar els </a:t>
            </a:r>
            <a:r>
              <a:rPr lang="ca-ES" dirty="0" err="1"/>
              <a:t>datacenters</a:t>
            </a:r>
            <a:r>
              <a:rPr lang="ca-ES" dirty="0"/>
              <a:t> propis amb les eines i filosofia del cloud </a:t>
            </a:r>
            <a:r>
              <a:rPr lang="ca-ES" dirty="0" err="1"/>
              <a:t>computing</a:t>
            </a:r>
            <a:r>
              <a:rPr lang="ca-ES" dirty="0"/>
              <a:t>. Es perden bona part dels avantatges del cloud.</a:t>
            </a:r>
          </a:p>
          <a:p>
            <a:pPr algn="just"/>
            <a:endParaRPr lang="ca-ES" dirty="0"/>
          </a:p>
          <a:p>
            <a:pPr algn="just"/>
            <a:r>
              <a:rPr lang="ca-ES" b="1" dirty="0"/>
              <a:t>Públic</a:t>
            </a:r>
            <a:r>
              <a:rPr lang="ca-ES" dirty="0"/>
              <a:t>: utilitzar la infraestructura dels proveïdors. Permet aprofitar al màxim els avantatges del cloud i no necessita disposar de </a:t>
            </a:r>
            <a:r>
              <a:rPr lang="ca-ES" dirty="0" err="1"/>
              <a:t>datacenter</a:t>
            </a:r>
            <a:r>
              <a:rPr lang="ca-ES"/>
              <a:t> propi.</a:t>
            </a:r>
            <a:endParaRPr lang="ca-ES" dirty="0"/>
          </a:p>
          <a:p>
            <a:pPr algn="just"/>
            <a:endParaRPr lang="ca-ES" dirty="0"/>
          </a:p>
          <a:p>
            <a:pPr algn="just"/>
            <a:r>
              <a:rPr lang="ca-ES" b="1" dirty="0"/>
              <a:t>Híbrid</a:t>
            </a:r>
            <a:r>
              <a:rPr lang="ca-ES" dirty="0"/>
              <a:t>: bàsicament és tenir un cloud privat i utilitzar el cloud públic per suportar els pics de consum.</a:t>
            </a:r>
          </a:p>
          <a:p>
            <a:pPr algn="just"/>
            <a:endParaRPr lang="ca-ES" dirty="0"/>
          </a:p>
          <a:p>
            <a:pPr marL="0" indent="0" algn="just">
              <a:buNone/>
            </a:pPr>
            <a:r>
              <a:rPr lang="ca-ES" dirty="0">
                <a:solidFill>
                  <a:srgbClr val="C00000"/>
                </a:solidFill>
              </a:rPr>
              <a:t>Els models públic és el més popular per </a:t>
            </a:r>
            <a:r>
              <a:rPr lang="ca-ES" dirty="0" err="1">
                <a:solidFill>
                  <a:srgbClr val="C00000"/>
                </a:solidFill>
              </a:rPr>
              <a:t>startups</a:t>
            </a:r>
            <a:r>
              <a:rPr lang="ca-ES" dirty="0">
                <a:solidFill>
                  <a:srgbClr val="C00000"/>
                </a:solidFill>
              </a:rPr>
              <a:t>, particulars o empreses que no volen invertir en centres de dades propis.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620930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FA23E-7124-5C40-8C35-29A3907E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Espais implementació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D50400-BC16-E34D-B254-62D492E4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Permeten disposar de més d’una ranura implementació.</a:t>
            </a:r>
          </a:p>
          <a:p>
            <a:r>
              <a:rPr lang="ca-ES" dirty="0"/>
              <a:t>Disponible: </a:t>
            </a:r>
            <a:r>
              <a:rPr lang="ca-ES" dirty="0" err="1"/>
              <a:t>App</a:t>
            </a:r>
            <a:r>
              <a:rPr lang="ca-ES" dirty="0"/>
              <a:t> Service de producció</a:t>
            </a:r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0F7874F8-501C-E240-8EB9-D6225C97E2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416" y="3522086"/>
            <a:ext cx="7427168" cy="2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05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C9077-3A50-7A47-8B9B-EF3CE5DB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Espais implementació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E0CC23-1C4E-DF4A-924C-169C0A878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Configurem desplegament del web a </a:t>
            </a:r>
            <a:r>
              <a:rPr lang="ca-ES" dirty="0" err="1"/>
              <a:t>slot</a:t>
            </a:r>
            <a:r>
              <a:rPr lang="ca-ES" dirty="0"/>
              <a:t> de test.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BECD9A-DA50-4B43-A2BE-447EC4DCC7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20" y="2636912"/>
            <a:ext cx="7812360" cy="17655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9DC0F4-FAA9-5E46-B08F-2CCF535057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3688391"/>
            <a:ext cx="3762164" cy="315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197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7B566-52F9-B640-9BA0-11A85CE2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Monitorització: mètriques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F87C6C-D6CC-A249-B852-FCEAE82B9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Podem definir gràfiques de monitorització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619069-BBF6-D64F-B380-682F0C2D7F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2420887"/>
            <a:ext cx="6912768" cy="37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1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978E8-7004-0446-8E60-5DB9F658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Monitorització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62ACF7-9F60-D549-B188-79FE78DE5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Important per valorar funcionament de la nostra aplicació:</a:t>
            </a:r>
          </a:p>
          <a:p>
            <a:pPr marL="0" indent="0">
              <a:buNone/>
            </a:pPr>
            <a:endParaRPr lang="ca-ES" dirty="0"/>
          </a:p>
          <a:p>
            <a:pPr lvl="1"/>
            <a:r>
              <a:rPr lang="ca-ES" dirty="0"/>
              <a:t>Mètriques de l’aplicació</a:t>
            </a:r>
          </a:p>
          <a:p>
            <a:pPr lvl="1"/>
            <a:r>
              <a:rPr lang="ca-ES" dirty="0"/>
              <a:t>Mètriques del Service </a:t>
            </a:r>
            <a:r>
              <a:rPr lang="ca-ES" dirty="0" err="1"/>
              <a:t>Plan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232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F1F43-7DE0-5549-AE6B-99B6815D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Mètriques aplicació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3F75253-867E-DF45-9576-79F5E7D4B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042" y="1600200"/>
            <a:ext cx="711391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67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F1F43-7DE0-5549-AE6B-99B6815D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Mètriques Service </a:t>
            </a:r>
            <a:r>
              <a:rPr lang="ca-ES" dirty="0" err="1"/>
              <a:t>Plan</a:t>
            </a:r>
            <a:endParaRPr lang="ca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6C03B57-B12A-B040-8C5C-93E52F301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09" y="1600200"/>
            <a:ext cx="729018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206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DE0FD-E0FF-4D4C-8A79-97241F68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Mètriques personalitzades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938013-0C6B-D144-81FA-478008FC9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/>
              <a:t>Podem definir un panell de mètriques personalitzat dels diferents recursos que vulguem mesurar.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CD7369-91D6-0D4D-838E-12D43D08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56991"/>
            <a:ext cx="2101808" cy="27691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3C6466-A702-0749-BC72-3FC9590E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064" y="3383458"/>
            <a:ext cx="5580112" cy="29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206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16CBB-5BA7-2F4F-B089-F0CEDF8D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Mètriques personalitzades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CE5DC18-0EE8-1F45-B4A7-E431D4A09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996256"/>
            <a:ext cx="8229600" cy="37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7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03FC1-E7EE-324E-843C-8526D88A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Monitorització: </a:t>
            </a:r>
            <a:r>
              <a:rPr lang="ca-ES" dirty="0" err="1"/>
              <a:t>logs</a:t>
            </a:r>
            <a:endParaRPr lang="ca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E1E5385-9C18-E24C-84AD-1F2AF459F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27485"/>
            <a:ext cx="8229600" cy="32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58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4BB9677-C44E-A747-9792-9D2F46142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76515"/>
            <a:ext cx="8229600" cy="392928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D693D5-DF3E-9549-BA5B-5B16588F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Monitorització: </a:t>
            </a:r>
            <a:r>
              <a:rPr lang="ca-ES" dirty="0" err="1"/>
              <a:t>logs</a:t>
            </a:r>
            <a:endParaRPr lang="ca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9547985-B6C2-F342-875D-AA5C95640519}"/>
              </a:ext>
            </a:extLst>
          </p:cNvPr>
          <p:cNvSpPr txBox="1"/>
          <p:nvPr/>
        </p:nvSpPr>
        <p:spPr>
          <a:xfrm>
            <a:off x="2843808" y="5517232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Activem l’opció de crear </a:t>
            </a:r>
            <a:r>
              <a:rPr lang="ca-ES" dirty="0" err="1"/>
              <a:t>logs</a:t>
            </a:r>
            <a:r>
              <a:rPr lang="ca-ES" dirty="0"/>
              <a:t> que podran ser descarregats via FTP.</a:t>
            </a:r>
          </a:p>
        </p:txBody>
      </p:sp>
    </p:spTree>
    <p:extLst>
      <p:ext uri="{BB962C8B-B14F-4D97-AF65-F5344CB8AC3E}">
        <p14:creationId xmlns:p14="http://schemas.microsoft.com/office/powerpoint/2010/main" val="196801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167E1-9F28-6F4F-9810-13C4D0DF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Models ús cloud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02F86E7-2AC5-9341-B7CD-8E6FA912C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894185"/>
            <a:ext cx="8229600" cy="39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972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276CE-2650-B54B-A347-D90DE25A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Monitorització: </a:t>
            </a:r>
            <a:r>
              <a:rPr lang="ca-ES" dirty="0" err="1"/>
              <a:t>logs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331BB3-8008-724E-9686-0487D57C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ca-ES" dirty="0"/>
              <a:t>Consola en temps real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2C5601-283E-7F44-ADE0-CAF7661A74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976" y="2132856"/>
            <a:ext cx="7452320" cy="42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016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6000C-60B1-7C4D-A45D-72EBF655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Monitorització: </a:t>
            </a:r>
            <a:r>
              <a:rPr lang="ca-ES" dirty="0" err="1"/>
              <a:t>App</a:t>
            </a:r>
            <a:r>
              <a:rPr lang="ca-ES" dirty="0"/>
              <a:t> </a:t>
            </a:r>
            <a:r>
              <a:rPr lang="ca-ES" dirty="0" err="1"/>
              <a:t>Insights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7F3FF4-AF1A-CF4E-8B79-D9281D55B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Servei monitorització de les aplicacions.</a:t>
            </a:r>
          </a:p>
          <a:p>
            <a:r>
              <a:rPr lang="ca-ES" dirty="0"/>
              <a:t>Utilitats:</a:t>
            </a:r>
          </a:p>
          <a:p>
            <a:pPr lvl="1"/>
            <a:r>
              <a:rPr lang="ca-ES" dirty="0"/>
              <a:t>Detecció problemes rendiment</a:t>
            </a:r>
          </a:p>
          <a:p>
            <a:pPr lvl="1"/>
            <a:r>
              <a:rPr lang="ca-ES" dirty="0"/>
              <a:t>Recompte visites</a:t>
            </a:r>
          </a:p>
          <a:p>
            <a:pPr lvl="1"/>
            <a:r>
              <a:rPr lang="ca-ES" dirty="0"/>
              <a:t>Estadístiques dels visitants</a:t>
            </a:r>
          </a:p>
          <a:p>
            <a:r>
              <a:rPr lang="ca-ES" dirty="0"/>
              <a:t>Es pot utilitzar en diverses plataformes de codi: Java, .NET, </a:t>
            </a:r>
            <a:r>
              <a:rPr lang="ca-ES" dirty="0" err="1"/>
              <a:t>Javascript</a:t>
            </a:r>
            <a:r>
              <a:rPr lang="ca-ES" dirty="0"/>
              <a:t>, etc.</a:t>
            </a:r>
          </a:p>
          <a:p>
            <a:pPr lvl="1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5256372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4DE30-4D66-1C44-B222-81BC7A38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Logic </a:t>
            </a:r>
            <a:r>
              <a:rPr lang="ca-ES" dirty="0" err="1"/>
              <a:t>Apps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E4A8F1-8FC3-074E-B948-D6E61F69D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ca-ES" dirty="0">
                <a:solidFill>
                  <a:sysClr val="windowText" lastClr="000000"/>
                </a:solidFill>
              </a:rPr>
              <a:t>Exemple de </a:t>
            </a:r>
            <a:r>
              <a:rPr lang="ca-ES" dirty="0" err="1">
                <a:solidFill>
                  <a:sysClr val="windowText" lastClr="000000"/>
                </a:solidFill>
              </a:rPr>
              <a:t>serverless</a:t>
            </a:r>
            <a:r>
              <a:rPr lang="ca-ES" dirty="0">
                <a:solidFill>
                  <a:sysClr val="windowText" lastClr="000000"/>
                </a:solidFill>
              </a:rPr>
              <a:t>.</a:t>
            </a:r>
          </a:p>
          <a:p>
            <a:pPr algn="just"/>
            <a:r>
              <a:rPr lang="ca-ES" dirty="0">
                <a:solidFill>
                  <a:sysClr val="windowText" lastClr="000000"/>
                </a:solidFill>
              </a:rPr>
              <a:t>Funcions que es disparen per events.</a:t>
            </a:r>
          </a:p>
          <a:p>
            <a:pPr algn="just"/>
            <a:r>
              <a:rPr lang="ca-ES" dirty="0">
                <a:solidFill>
                  <a:sysClr val="windowText" lastClr="000000"/>
                </a:solidFill>
              </a:rPr>
              <a:t>Útils per connectar serveis.</a:t>
            </a:r>
          </a:p>
          <a:p>
            <a:pPr algn="just"/>
            <a:r>
              <a:rPr lang="ca-ES" dirty="0">
                <a:solidFill>
                  <a:sysClr val="windowText" lastClr="000000"/>
                </a:solidFill>
              </a:rPr>
              <a:t>Milers de connectors amb opció de crear-los de forma personalitzada.</a:t>
            </a:r>
          </a:p>
          <a:p>
            <a:pPr lvl="1" algn="just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493397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28E0C-486C-554E-A20B-8714F33A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Logic </a:t>
            </a:r>
            <a:r>
              <a:rPr lang="ca-ES" dirty="0" err="1"/>
              <a:t>Apps</a:t>
            </a:r>
            <a:r>
              <a:rPr lang="ca-ES" dirty="0"/>
              <a:t>. Plantilles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875F9D2-764C-4A4A-9DF1-0B30915A0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985" y="1600200"/>
            <a:ext cx="7228030" cy="4525963"/>
          </a:xfrm>
        </p:spPr>
      </p:pic>
    </p:spTree>
    <p:extLst>
      <p:ext uri="{BB962C8B-B14F-4D97-AF65-F5344CB8AC3E}">
        <p14:creationId xmlns:p14="http://schemas.microsoft.com/office/powerpoint/2010/main" val="22457516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BD6FF-4B04-F548-87C6-0617E511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Logic </a:t>
            </a:r>
            <a:r>
              <a:rPr lang="ca-ES" dirty="0" err="1"/>
              <a:t>App</a:t>
            </a:r>
            <a:r>
              <a:rPr lang="ca-ES" dirty="0"/>
              <a:t>: exemple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9AF11EE-4C8F-ED4A-9864-80ECCE007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583" y="1600200"/>
            <a:ext cx="6378834" cy="4525963"/>
          </a:xfrm>
        </p:spPr>
      </p:pic>
    </p:spTree>
    <p:extLst>
      <p:ext uri="{BB962C8B-B14F-4D97-AF65-F5344CB8AC3E}">
        <p14:creationId xmlns:p14="http://schemas.microsoft.com/office/powerpoint/2010/main" val="28379842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8DA99-C1B4-3542-863E-5C01B69D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Per seguir...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99632-B596-6949-82BA-E5527AB79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/>
              <a:t>Learn</a:t>
            </a:r>
            <a:r>
              <a:rPr lang="es-ES" b="1" dirty="0"/>
              <a:t> </a:t>
            </a:r>
            <a:r>
              <a:rPr lang="es-ES" b="1" dirty="0" err="1"/>
              <a:t>Azure</a:t>
            </a:r>
            <a:r>
              <a:rPr lang="es-ES" b="1" dirty="0"/>
              <a:t> in a </a:t>
            </a:r>
            <a:r>
              <a:rPr lang="es-ES" b="1" dirty="0" err="1"/>
              <a:t>month</a:t>
            </a:r>
            <a:r>
              <a:rPr lang="es-ES" b="1" dirty="0"/>
              <a:t> of </a:t>
            </a:r>
            <a:r>
              <a:rPr lang="es-ES" b="1" dirty="0" err="1"/>
              <a:t>Lunches</a:t>
            </a:r>
            <a:r>
              <a:rPr lang="es-ES" b="1" dirty="0"/>
              <a:t>. </a:t>
            </a:r>
            <a:r>
              <a:rPr lang="ca-ES" sz="2800" dirty="0">
                <a:hlinkClick r:id="rId2"/>
              </a:rPr>
              <a:t>https://news.thewindowsclub.com/microsoft-ebook-to-learn-azure-94125/</a:t>
            </a:r>
            <a:endParaRPr lang="ca-ES" sz="2800" dirty="0"/>
          </a:p>
          <a:p>
            <a:r>
              <a:rPr lang="ca-ES" dirty="0" err="1"/>
              <a:t>Channel</a:t>
            </a:r>
            <a:r>
              <a:rPr lang="ca-ES" dirty="0"/>
              <a:t> 9 [vídeos]. </a:t>
            </a:r>
            <a:r>
              <a:rPr lang="ca-ES" sz="2800" dirty="0">
                <a:hlinkClick r:id="rId3"/>
              </a:rPr>
              <a:t>https://channel9.msdn.com</a:t>
            </a:r>
            <a:endParaRPr lang="ca-ES" dirty="0"/>
          </a:p>
          <a:p>
            <a:r>
              <a:rPr lang="ca-ES" dirty="0"/>
              <a:t>Microsoft Docs. </a:t>
            </a:r>
            <a:r>
              <a:rPr lang="ca-ES" b="1" dirty="0"/>
              <a:t>Get </a:t>
            </a:r>
            <a:r>
              <a:rPr lang="ca-ES" b="1" dirty="0" err="1"/>
              <a:t>Started</a:t>
            </a:r>
            <a:r>
              <a:rPr lang="ca-ES" b="1" dirty="0"/>
              <a:t> </a:t>
            </a:r>
            <a:r>
              <a:rPr lang="ca-ES" b="1" dirty="0" err="1"/>
              <a:t>with</a:t>
            </a:r>
            <a:r>
              <a:rPr lang="ca-ES" b="1" dirty="0"/>
              <a:t> </a:t>
            </a:r>
            <a:r>
              <a:rPr lang="ca-ES" b="1" dirty="0" err="1"/>
              <a:t>Azure</a:t>
            </a:r>
            <a:r>
              <a:rPr lang="ca-ES" dirty="0"/>
              <a:t>. </a:t>
            </a:r>
            <a:r>
              <a:rPr lang="ca-ES" sz="2800" dirty="0">
                <a:hlinkClick r:id="rId4"/>
              </a:rPr>
              <a:t>https://docs.microsoft.com/en-us/azure/</a:t>
            </a:r>
            <a:endParaRPr lang="ca-ES" sz="2800" dirty="0"/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2279982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Altres</a:t>
            </a:r>
            <a:r>
              <a:rPr lang="en-US" dirty="0"/>
              <a:t> </a:t>
            </a:r>
            <a:r>
              <a:rPr lang="en-US" dirty="0" err="1"/>
              <a:t>dubtes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/>
              <a:t>GRÀCIES!!</a:t>
            </a:r>
          </a:p>
        </p:txBody>
      </p:sp>
    </p:spTree>
    <p:extLst>
      <p:ext uri="{BB962C8B-B14F-4D97-AF65-F5344CB8AC3E}">
        <p14:creationId xmlns:p14="http://schemas.microsoft.com/office/powerpoint/2010/main" val="22151686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uadroTexto 1">
            <a:extLst>
              <a:ext uri="{FF2B5EF4-FFF2-40B4-BE49-F238E27FC236}">
                <a16:creationId xmlns:a16="http://schemas.microsoft.com/office/drawing/2014/main" id="{F75623ED-CA54-42F2-8A5C-A6BDE2C1B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62261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ca-ES" altLang="ca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B7C48-E64C-ED4E-BC90-EC8057CD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 dirty="0"/>
              <a:t>Principals proveïdors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3647BBB-52AC-DC47-88FB-634A0B52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421334"/>
            <a:ext cx="5400600" cy="47375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AA90ADD-9E38-6342-94BE-91F34E12F177}"/>
              </a:ext>
            </a:extLst>
          </p:cNvPr>
          <p:cNvSpPr/>
          <p:nvPr/>
        </p:nvSpPr>
        <p:spPr>
          <a:xfrm>
            <a:off x="6012160" y="5851066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1400" dirty="0"/>
              <a:t>Font: </a:t>
            </a:r>
            <a:r>
              <a:rPr lang="ca-ES" sz="1400" dirty="0">
                <a:hlinkClick r:id="rId3"/>
              </a:rPr>
              <a:t>Informe Kinsta</a:t>
            </a:r>
            <a:r>
              <a:rPr lang="ca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6155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87570A4A-8319-416B-A2CF-5D8F18250188}"/>
    </a:ext>
  </a:extLst>
</a:theme>
</file>

<file path=ppt/theme/theme2.xml><?xml version="1.0" encoding="utf-8"?>
<a:theme xmlns:a="http://schemas.openxmlformats.org/drawingml/2006/main" name="Plantilla per formadors i formadores Agost 2017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F679C022-55E1-46E9-BAB6-E45E18CD5A34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0EEA5066-0E5B-442D-ADFE-C7165054D078}"/>
    </a:ext>
  </a:extLst>
</a:theme>
</file>

<file path=ppt/theme/theme4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BASA-Plantilla formadors i formadores-CAT-2018</Template>
  <TotalTime>922</TotalTime>
  <Words>1921</Words>
  <Application>Microsoft Office PowerPoint</Application>
  <PresentationFormat>Presentación en pantalla (4:3)</PresentationFormat>
  <Paragraphs>252</Paragraphs>
  <Slides>87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87</vt:i4>
      </vt:variant>
    </vt:vector>
  </HeadingPairs>
  <TitlesOfParts>
    <vt:vector size="92" baseType="lpstr">
      <vt:lpstr>Arial</vt:lpstr>
      <vt:lpstr>Calibri</vt:lpstr>
      <vt:lpstr>Tema de Office</vt:lpstr>
      <vt:lpstr>Plantilla per formadors i formadores Agost 2017</vt:lpstr>
      <vt:lpstr>Diseño personalizado</vt:lpstr>
      <vt:lpstr>Presentación de PowerPoint</vt:lpstr>
      <vt:lpstr>Presentación de PowerPoint</vt:lpstr>
      <vt:lpstr>Agenda</vt:lpstr>
      <vt:lpstr>Què és això del cloud?</vt:lpstr>
      <vt:lpstr>Avantatges del cloud</vt:lpstr>
      <vt:lpstr>Elasticitat: adaptació a la demanda</vt:lpstr>
      <vt:lpstr>Tipus de cloud (per propietat)</vt:lpstr>
      <vt:lpstr>Models ús cloud</vt:lpstr>
      <vt:lpstr>Principals proveïdors</vt:lpstr>
      <vt:lpstr>Microsoft Azure</vt:lpstr>
      <vt:lpstr>Microsoft Azure: estructura</vt:lpstr>
      <vt:lpstr>Microsoft Azure: estructura</vt:lpstr>
      <vt:lpstr>Microsoft Azure: regions</vt:lpstr>
      <vt:lpstr>Microsoft Azure: geografia</vt:lpstr>
      <vt:lpstr>Opcions d’administració</vt:lpstr>
      <vt:lpstr>Models de subscripció</vt:lpstr>
      <vt:lpstr>Azure: crear subscripció</vt:lpstr>
      <vt:lpstr>Azure: crear subscripció</vt:lpstr>
      <vt:lpstr>Azure: crear subscripció</vt:lpstr>
      <vt:lpstr>Azure: el portal d’administració</vt:lpstr>
      <vt:lpstr>El grup de recursos</vt:lpstr>
      <vt:lpstr>App Service</vt:lpstr>
      <vt:lpstr>Azure Web Apps</vt:lpstr>
      <vt:lpstr>App Service Plan</vt:lpstr>
      <vt:lpstr>App Service Plan (Linux)</vt:lpstr>
      <vt:lpstr>App Service Plan (Windows)</vt:lpstr>
      <vt:lpstr>App Service Plan</vt:lpstr>
      <vt:lpstr>Un primer exemple</vt:lpstr>
      <vt:lpstr>Un primer exemple</vt:lpstr>
      <vt:lpstr>Un primer exemple</vt:lpstr>
      <vt:lpstr>Models escalat</vt:lpstr>
      <vt:lpstr>Escalat vertical</vt:lpstr>
      <vt:lpstr>Escalat horitzontal</vt:lpstr>
      <vt:lpstr>Escalat horitzontal: manual</vt:lpstr>
      <vt:lpstr>Escalat horitzontal: automàtic</vt:lpstr>
      <vt:lpstr>Desplegament</vt:lpstr>
      <vt:lpstr>Desplegament FTP</vt:lpstr>
      <vt:lpstr>Implementació manual (FTP)</vt:lpstr>
      <vt:lpstr>Implementació manual (FTP)</vt:lpstr>
      <vt:lpstr>Implementació manual (FTP)</vt:lpstr>
      <vt:lpstr>Implementació manual (FTP)</vt:lpstr>
      <vt:lpstr>Integració contínua: app NET core</vt:lpstr>
      <vt:lpstr>Integració contínua: app NET core</vt:lpstr>
      <vt:lpstr>Integració contínua: app NET core</vt:lpstr>
      <vt:lpstr>Integració contínua: app NET core</vt:lpstr>
      <vt:lpstr>Integració contínua</vt:lpstr>
      <vt:lpstr>Integració contínua</vt:lpstr>
      <vt:lpstr>Integració contínua</vt:lpstr>
      <vt:lpstr>Web estàtiques i integració contínua</vt:lpstr>
      <vt:lpstr>Azure DevOps Starter</vt:lpstr>
      <vt:lpstr>Azure DevOps Starter</vt:lpstr>
      <vt:lpstr>Azure DevOps Starter</vt:lpstr>
      <vt:lpstr>Azure DevOps Starter</vt:lpstr>
      <vt:lpstr>Azure DevOps Starter</vt:lpstr>
      <vt:lpstr>Azure DevOps Starter</vt:lpstr>
      <vt:lpstr>Azure DevOps Starter</vt:lpstr>
      <vt:lpstr>Novetat: Static Web App</vt:lpstr>
      <vt:lpstr>Novetat: Static Web App</vt:lpstr>
      <vt:lpstr>Novetat: Static Web App</vt:lpstr>
      <vt:lpstr>Novetat: Static Web App</vt:lpstr>
      <vt:lpstr>Novetat: Static Web App</vt:lpstr>
      <vt:lpstr>Novetat: Static Web App</vt:lpstr>
      <vt:lpstr>Novetat: Static Web App</vt:lpstr>
      <vt:lpstr>Novetat: Static Web App</vt:lpstr>
      <vt:lpstr>Contenidors</vt:lpstr>
      <vt:lpstr>Desplegament amb contenidors </vt:lpstr>
      <vt:lpstr>Desplegament amb contenidors </vt:lpstr>
      <vt:lpstr>Desplegament amb contenidors </vt:lpstr>
      <vt:lpstr>Desplegament amb contenidors </vt:lpstr>
      <vt:lpstr>Espais implementació</vt:lpstr>
      <vt:lpstr>Espais implementació</vt:lpstr>
      <vt:lpstr>Monitorització: mètriques</vt:lpstr>
      <vt:lpstr>Monitorització</vt:lpstr>
      <vt:lpstr>Mètriques aplicació</vt:lpstr>
      <vt:lpstr>Mètriques Service Plan</vt:lpstr>
      <vt:lpstr>Mètriques personalitzades</vt:lpstr>
      <vt:lpstr>Mètriques personalitzades</vt:lpstr>
      <vt:lpstr>Monitorització: logs</vt:lpstr>
      <vt:lpstr>Monitorització: logs</vt:lpstr>
      <vt:lpstr>Monitorització: logs</vt:lpstr>
      <vt:lpstr>Monitorització: App Insights</vt:lpstr>
      <vt:lpstr>Logic Apps</vt:lpstr>
      <vt:lpstr>Logic Apps. Plantilles</vt:lpstr>
      <vt:lpstr>Logic App: exemple</vt:lpstr>
      <vt:lpstr>Per seguir...</vt:lpstr>
      <vt:lpstr>Altres dubtes?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Laia Peiron Majos</dc:creator>
  <cp:lastModifiedBy>Daniel Castillo</cp:lastModifiedBy>
  <cp:revision>44</cp:revision>
  <cp:lastPrinted>2020-10-18T13:49:04Z</cp:lastPrinted>
  <dcterms:created xsi:type="dcterms:W3CDTF">2018-12-24T15:24:30Z</dcterms:created>
  <dcterms:modified xsi:type="dcterms:W3CDTF">2021-09-19T17:44:55Z</dcterms:modified>
</cp:coreProperties>
</file>